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3"/>
  </p:handoutMasterIdLst>
  <p:sldIdLst>
    <p:sldId id="259" r:id="rId2"/>
  </p:sldIdLst>
  <p:sldSz cx="43891200" cy="32918400"/>
  <p:notesSz cx="6953250" cy="923925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Nunito" pitchFamily="2" charset="0"/>
      <p:regular r:id="rId9"/>
      <p:bold r:id="rId10"/>
      <p:italic r:id="rId11"/>
      <p:boldItalic r:id="rId12"/>
    </p:embeddedFont>
    <p:embeddedFont>
      <p:font typeface="Open Sans" panose="020B0606030504020204" pitchFamily="34" charset="0"/>
      <p:regular r:id="rId13"/>
      <p:bold r:id="rId14"/>
      <p:italic r:id="rId15"/>
      <p:boldItalic r:id="rId16"/>
    </p:embeddedFont>
  </p:embeddedFontLst>
  <p:custDataLst>
    <p:tags r:id="rId17"/>
  </p:custDataLst>
  <p:defaultTextStyle>
    <a:defPPr>
      <a:defRPr lang="en-US"/>
    </a:defPPr>
    <a:lvl1pPr algn="ctr" rtl="0" fontAlgn="base">
      <a:spcBef>
        <a:spcPct val="0"/>
      </a:spcBef>
      <a:spcAft>
        <a:spcPct val="0"/>
      </a:spcAft>
      <a:defRPr sz="4300" b="1" kern="1200">
        <a:solidFill>
          <a:srgbClr val="FF9900"/>
        </a:solidFill>
        <a:latin typeface="Arial"/>
        <a:ea typeface="+mn-ea"/>
        <a:cs typeface="+mn-cs"/>
      </a:defRPr>
    </a:lvl1pPr>
    <a:lvl2pPr marL="457200" algn="ctr" rtl="0" fontAlgn="base">
      <a:spcBef>
        <a:spcPct val="0"/>
      </a:spcBef>
      <a:spcAft>
        <a:spcPct val="0"/>
      </a:spcAft>
      <a:defRPr sz="4300" b="1" kern="1200">
        <a:solidFill>
          <a:srgbClr val="FF9900"/>
        </a:solidFill>
        <a:latin typeface="Arial"/>
        <a:ea typeface="+mn-ea"/>
        <a:cs typeface="+mn-cs"/>
      </a:defRPr>
    </a:lvl2pPr>
    <a:lvl3pPr marL="914400" algn="ctr" rtl="0" fontAlgn="base">
      <a:spcBef>
        <a:spcPct val="0"/>
      </a:spcBef>
      <a:spcAft>
        <a:spcPct val="0"/>
      </a:spcAft>
      <a:defRPr sz="4300" b="1" kern="1200">
        <a:solidFill>
          <a:srgbClr val="FF9900"/>
        </a:solidFill>
        <a:latin typeface="Arial"/>
        <a:ea typeface="+mn-ea"/>
        <a:cs typeface="+mn-cs"/>
      </a:defRPr>
    </a:lvl3pPr>
    <a:lvl4pPr marL="1371600" algn="ctr" rtl="0" fontAlgn="base">
      <a:spcBef>
        <a:spcPct val="0"/>
      </a:spcBef>
      <a:spcAft>
        <a:spcPct val="0"/>
      </a:spcAft>
      <a:defRPr sz="4300" b="1" kern="1200">
        <a:solidFill>
          <a:srgbClr val="FF9900"/>
        </a:solidFill>
        <a:latin typeface="Arial"/>
        <a:ea typeface="+mn-ea"/>
        <a:cs typeface="+mn-cs"/>
      </a:defRPr>
    </a:lvl4pPr>
    <a:lvl5pPr marL="1828800" algn="ctr" rtl="0" fontAlgn="base">
      <a:spcBef>
        <a:spcPct val="0"/>
      </a:spcBef>
      <a:spcAft>
        <a:spcPct val="0"/>
      </a:spcAft>
      <a:defRPr sz="4300" b="1" kern="1200">
        <a:solidFill>
          <a:srgbClr val="FF9900"/>
        </a:solidFill>
        <a:latin typeface="Arial"/>
        <a:ea typeface="+mn-ea"/>
        <a:cs typeface="+mn-cs"/>
      </a:defRPr>
    </a:lvl5pPr>
    <a:lvl6pPr marL="2286000" algn="l" defTabSz="914400" rtl="0" eaLnBrk="1" latinLnBrk="0" hangingPunct="1">
      <a:defRPr sz="4300" b="1" kern="1200">
        <a:solidFill>
          <a:srgbClr val="FF9900"/>
        </a:solidFill>
        <a:latin typeface="Arial"/>
        <a:ea typeface="+mn-ea"/>
        <a:cs typeface="+mn-cs"/>
      </a:defRPr>
    </a:lvl6pPr>
    <a:lvl7pPr marL="2743200" algn="l" defTabSz="914400" rtl="0" eaLnBrk="1" latinLnBrk="0" hangingPunct="1">
      <a:defRPr sz="4300" b="1" kern="1200">
        <a:solidFill>
          <a:srgbClr val="FF9900"/>
        </a:solidFill>
        <a:latin typeface="Arial"/>
        <a:ea typeface="+mn-ea"/>
        <a:cs typeface="+mn-cs"/>
      </a:defRPr>
    </a:lvl7pPr>
    <a:lvl8pPr marL="3200400" algn="l" defTabSz="914400" rtl="0" eaLnBrk="1" latinLnBrk="0" hangingPunct="1">
      <a:defRPr sz="4300" b="1" kern="1200">
        <a:solidFill>
          <a:srgbClr val="FF9900"/>
        </a:solidFill>
        <a:latin typeface="Arial"/>
        <a:ea typeface="+mn-ea"/>
        <a:cs typeface="+mn-cs"/>
      </a:defRPr>
    </a:lvl8pPr>
    <a:lvl9pPr marL="3657600" algn="l" defTabSz="914400" rtl="0" eaLnBrk="1" latinLnBrk="0" hangingPunct="1">
      <a:defRPr sz="4300" b="1" kern="1200">
        <a:solidFill>
          <a:srgbClr val="FF9900"/>
        </a:solidFill>
        <a:latin typeface="Arial"/>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Delre" initials="JD" lastIdx="0" clrIdx="0">
    <p:extLst>
      <p:ext uri="{19B8F6BF-5375-455C-9EA6-DF929625EA0E}">
        <p15:presenceInfo xmlns:p15="http://schemas.microsoft.com/office/powerpoint/2012/main" userId="Justin Delr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C2F"/>
    <a:srgbClr val="C8C8C8"/>
    <a:srgbClr val="E64B3C"/>
    <a:srgbClr val="2D3C50"/>
    <a:srgbClr val="FF9900"/>
    <a:srgbClr val="990000"/>
    <a:srgbClr val="000050"/>
    <a:srgbClr val="00126A"/>
    <a:srgbClr val="0033CC"/>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3658" autoAdjust="0"/>
    <p:restoredTop sz="94575" autoAdjust="0"/>
  </p:normalViewPr>
  <p:slideViewPr>
    <p:cSldViewPr>
      <p:cViewPr>
        <p:scale>
          <a:sx n="33" d="100"/>
          <a:sy n="33" d="100"/>
        </p:scale>
        <p:origin x="-2799" y="-4179"/>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commentAuthors" Target="commentAuthors.xml"/><Relationship Id="rId3" Type="http://schemas.openxmlformats.org/officeDocument/2006/relationships/handoutMaster" Target="handoutMasters/handout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699" name="Rectangle 3"/>
          <p:cNvSpPr>
            <a:spLocks noGrp="1" noChangeArrowheads="1"/>
          </p:cNvSpPr>
          <p:nvPr>
            <p:ph type="dt" sz="quarter" idx="1"/>
          </p:nvPr>
        </p:nvSpPr>
        <p:spPr bwMode="auto">
          <a:xfrm>
            <a:off x="3938588"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endParaRPr lang="en-US"/>
          </a:p>
        </p:txBody>
      </p:sp>
      <p:sp>
        <p:nvSpPr>
          <p:cNvPr id="29700" name="Rectangle 4"/>
          <p:cNvSpPr>
            <a:spLocks noGrp="1" noChangeArrowheads="1"/>
          </p:cNvSpPr>
          <p:nvPr>
            <p:ph type="ftr" sz="quarter" idx="2"/>
          </p:nvPr>
        </p:nvSpPr>
        <p:spPr bwMode="auto">
          <a:xfrm>
            <a:off x="0"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701" name="Rectangle 5"/>
          <p:cNvSpPr>
            <a:spLocks noGrp="1" noChangeArrowheads="1"/>
          </p:cNvSpPr>
          <p:nvPr>
            <p:ph type="sldNum" sz="quarter" idx="3"/>
          </p:nvPr>
        </p:nvSpPr>
        <p:spPr bwMode="auto">
          <a:xfrm>
            <a:off x="3938588"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fld id="{54F1B5D8-D97D-47DE-99FD-BED51FB7C907}" type="slidenum">
              <a:rPr lang="en-US"/>
              <a:pPr>
                <a:defRPr/>
              </a:pPr>
              <a:t>‹#›</a:t>
            </a:fld>
            <a:endParaRPr lang="en-US"/>
          </a:p>
        </p:txBody>
      </p:sp>
    </p:spTree>
    <p:extLst>
      <p:ext uri="{BB962C8B-B14F-4D97-AF65-F5344CB8AC3E}">
        <p14:creationId xmlns:p14="http://schemas.microsoft.com/office/powerpoint/2010/main" val="7482784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7" y="10226675"/>
            <a:ext cx="37306250" cy="7054850"/>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3363" y="18653125"/>
            <a:ext cx="30724475"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EDBB11-81A3-4CFA-BA97-1ABE9A8F32CF}" type="slidenum">
              <a:rPr lang="en-US"/>
              <a:pPr>
                <a:defRPr/>
              </a:pPr>
              <a:t>‹#›</a:t>
            </a:fld>
            <a:endParaRPr lang="en-US"/>
          </a:p>
        </p:txBody>
      </p:sp>
    </p:spTree>
    <p:extLst>
      <p:ext uri="{BB962C8B-B14F-4D97-AF65-F5344CB8AC3E}">
        <p14:creationId xmlns:p14="http://schemas.microsoft.com/office/powerpoint/2010/main" val="356581677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5ECC0F7-0140-4FFA-BB4D-270D63D3C308}" type="slidenum">
              <a:rPr lang="en-US"/>
              <a:pPr>
                <a:defRPr/>
              </a:pPr>
              <a:t>‹#›</a:t>
            </a:fld>
            <a:endParaRPr lang="en-US"/>
          </a:p>
        </p:txBody>
      </p:sp>
    </p:spTree>
    <p:extLst>
      <p:ext uri="{BB962C8B-B14F-4D97-AF65-F5344CB8AC3E}">
        <p14:creationId xmlns:p14="http://schemas.microsoft.com/office/powerpoint/2010/main" val="3707377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41" y="1317625"/>
            <a:ext cx="9875837" cy="28089225"/>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3925" y="1317625"/>
            <a:ext cx="29475112" cy="28089225"/>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BC1B9D64-3336-481D-94A5-F579BB4A8A39}" type="slidenum">
              <a:rPr lang="en-US"/>
              <a:pPr>
                <a:defRPr/>
              </a:pPr>
              <a:t>‹#›</a:t>
            </a:fld>
            <a:endParaRPr lang="en-US"/>
          </a:p>
        </p:txBody>
      </p:sp>
    </p:spTree>
    <p:extLst>
      <p:ext uri="{BB962C8B-B14F-4D97-AF65-F5344CB8AC3E}">
        <p14:creationId xmlns:p14="http://schemas.microsoft.com/office/powerpoint/2010/main" val="183614209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2193927" y="1317625"/>
            <a:ext cx="39503350" cy="5486400"/>
          </a:xfrm>
        </p:spPr>
        <p:txBody>
          <a:bodyPr/>
          <a:lstStyle>
            <a:defPPr>
              <a:defRPr kern="1200" smtId="4294967295"/>
            </a:defPPr>
          </a:lstStyle>
          <a:p>
            <a:r>
              <a:rPr lang="en-US"/>
              <a:t>Click to edit Master title style</a:t>
            </a:r>
          </a:p>
        </p:txBody>
      </p:sp>
      <p:sp>
        <p:nvSpPr>
          <p:cNvPr id="3" name="Content Placeholder 2"/>
          <p:cNvSpPr>
            <a:spLocks noGrp="1"/>
          </p:cNvSpPr>
          <p:nvPr>
            <p:ph sz="quarter" idx="1"/>
          </p:nvPr>
        </p:nvSpPr>
        <p:spPr>
          <a:xfrm>
            <a:off x="2193927" y="7680326"/>
            <a:ext cx="19675475" cy="10787063"/>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22021802" y="7680326"/>
            <a:ext cx="19675475" cy="10787063"/>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2193927" y="18619788"/>
            <a:ext cx="19675475" cy="10787062"/>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22021802" y="18619788"/>
            <a:ext cx="19675475" cy="10787062"/>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2D98BD33-354E-4B11-91E6-709054688882}" type="slidenum">
              <a:rPr lang="en-US"/>
              <a:pPr>
                <a:defRPr/>
              </a:pPr>
              <a:t>‹#›</a:t>
            </a:fld>
            <a:endParaRPr lang="en-US"/>
          </a:p>
        </p:txBody>
      </p:sp>
    </p:spTree>
    <p:extLst>
      <p:ext uri="{BB962C8B-B14F-4D97-AF65-F5344CB8AC3E}">
        <p14:creationId xmlns:p14="http://schemas.microsoft.com/office/powerpoint/2010/main" val="110649802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940B6B-3169-44D4-847B-7863905C32CF}" type="slidenum">
              <a:rPr lang="en-US"/>
              <a:pPr>
                <a:defRPr/>
              </a:pPr>
              <a:t>‹#›</a:t>
            </a:fld>
            <a:endParaRPr lang="en-US"/>
          </a:p>
        </p:txBody>
      </p:sp>
    </p:spTree>
    <p:extLst>
      <p:ext uri="{BB962C8B-B14F-4D97-AF65-F5344CB8AC3E}">
        <p14:creationId xmlns:p14="http://schemas.microsoft.com/office/powerpoint/2010/main" val="173052901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42"/>
            <a:ext cx="37307838" cy="6537325"/>
          </a:xfr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03A4FA6-7C07-49C1-973B-224AB06B993C}" type="slidenum">
              <a:rPr lang="en-US"/>
              <a:pPr>
                <a:defRPr/>
              </a:pPr>
              <a:t>‹#›</a:t>
            </a:fld>
            <a:endParaRPr lang="en-US"/>
          </a:p>
        </p:txBody>
      </p:sp>
    </p:spTree>
    <p:extLst>
      <p:ext uri="{BB962C8B-B14F-4D97-AF65-F5344CB8AC3E}">
        <p14:creationId xmlns:p14="http://schemas.microsoft.com/office/powerpoint/2010/main" val="239311738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3927"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2"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B302B25C-7078-4EDD-9EEA-F171F39DFD5B}" type="slidenum">
              <a:rPr lang="en-US"/>
              <a:pPr>
                <a:defRPr/>
              </a:pPr>
              <a:t>‹#›</a:t>
            </a:fld>
            <a:endParaRPr lang="en-US"/>
          </a:p>
        </p:txBody>
      </p:sp>
    </p:spTree>
    <p:extLst>
      <p:ext uri="{BB962C8B-B14F-4D97-AF65-F5344CB8AC3E}">
        <p14:creationId xmlns:p14="http://schemas.microsoft.com/office/powerpoint/2010/main" val="35662033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3925" y="7369178"/>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8"/>
            <a:ext cx="1940083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32F454DA-B8E5-407C-A8B0-B2982CBF7185}" type="slidenum">
              <a:rPr lang="en-US"/>
              <a:pPr>
                <a:defRPr/>
              </a:pPr>
              <a:t>‹#›</a:t>
            </a:fld>
            <a:endParaRPr lang="en-US"/>
          </a:p>
        </p:txBody>
      </p:sp>
    </p:spTree>
    <p:extLst>
      <p:ext uri="{BB962C8B-B14F-4D97-AF65-F5344CB8AC3E}">
        <p14:creationId xmlns:p14="http://schemas.microsoft.com/office/powerpoint/2010/main" val="180588905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865CC813-0CE0-4F7E-9B7F-FCCCD6CE8862}" type="slidenum">
              <a:rPr lang="en-US"/>
              <a:pPr>
                <a:defRPr/>
              </a:pPr>
              <a:t>‹#›</a:t>
            </a:fld>
            <a:endParaRPr lang="en-US"/>
          </a:p>
        </p:txBody>
      </p:sp>
    </p:spTree>
    <p:extLst>
      <p:ext uri="{BB962C8B-B14F-4D97-AF65-F5344CB8AC3E}">
        <p14:creationId xmlns:p14="http://schemas.microsoft.com/office/powerpoint/2010/main" val="226043568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A5D3508A-868C-432E-A93E-3C5AF7B204CE}" type="slidenum">
              <a:rPr lang="en-US"/>
              <a:pPr>
                <a:defRPr/>
              </a:pPr>
              <a:t>‹#›</a:t>
            </a:fld>
            <a:endParaRPr lang="en-US"/>
          </a:p>
        </p:txBody>
      </p:sp>
    </p:spTree>
    <p:extLst>
      <p:ext uri="{BB962C8B-B14F-4D97-AF65-F5344CB8AC3E}">
        <p14:creationId xmlns:p14="http://schemas.microsoft.com/office/powerpoint/2010/main" val="232937732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DEB5CAF5-4FB5-4E33-861E-BCE1A11039C1}" type="slidenum">
              <a:rPr lang="en-US"/>
              <a:pPr>
                <a:defRPr/>
              </a:pPr>
              <a:t>‹#›</a:t>
            </a:fld>
            <a:endParaRPr lang="en-US"/>
          </a:p>
        </p:txBody>
      </p:sp>
    </p:spTree>
    <p:extLst>
      <p:ext uri="{BB962C8B-B14F-4D97-AF65-F5344CB8AC3E}">
        <p14:creationId xmlns:p14="http://schemas.microsoft.com/office/powerpoint/2010/main" val="306706918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5" y="23042567"/>
            <a:ext cx="26335038" cy="2720975"/>
          </a:xfr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2665" y="2941638"/>
            <a:ext cx="26335038"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5" y="25763542"/>
            <a:ext cx="26335038"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E1738493-E10F-4F1A-B075-F4B94CA41991}" type="slidenum">
              <a:rPr lang="en-US"/>
              <a:pPr>
                <a:defRPr/>
              </a:pPr>
              <a:t>‹#›</a:t>
            </a:fld>
            <a:endParaRPr lang="en-US"/>
          </a:p>
        </p:txBody>
      </p:sp>
    </p:spTree>
    <p:extLst>
      <p:ext uri="{BB962C8B-B14F-4D97-AF65-F5344CB8AC3E}">
        <p14:creationId xmlns:p14="http://schemas.microsoft.com/office/powerpoint/2010/main" val="412977478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DDA9A9"/>
            </a:gs>
            <a:gs pos="50000">
              <a:srgbClr val="990000"/>
            </a:gs>
            <a:gs pos="100000">
              <a:srgbClr val="DDA9A9"/>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3925" y="1317625"/>
            <a:ext cx="395033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2193925" y="7680325"/>
            <a:ext cx="39503350" cy="2172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1939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l" defTabSz="3762375">
              <a:defRPr sz="5700" b="0">
                <a:solidFill>
                  <a:schemeClr val="tx1"/>
                </a:solidFill>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4995525" y="29978350"/>
            <a:ext cx="139001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defTabSz="3762375">
              <a:defRPr sz="5700" b="0">
                <a:solidFill>
                  <a:schemeClr val="tx1"/>
                </a:solidFill>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314547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r" defTabSz="3762375">
              <a:defRPr sz="5700" b="0">
                <a:solidFill>
                  <a:schemeClr val="tx1"/>
                </a:solidFill>
                <a:latin typeface="Arial" pitchFamily="34" charset="0"/>
              </a:defRPr>
            </a:lvl1pPr>
          </a:lstStyle>
          <a:p>
            <a:pPr>
              <a:defRPr/>
            </a:pPr>
            <a:fld id="{B42DBB13-E718-4C9A-AC99-89A36AFA8FDE}" type="slidenum">
              <a:rPr lang="en-US"/>
              <a:pPr>
                <a:defRPr/>
              </a:pPr>
              <a:t>‹#›</a:t>
            </a:fld>
            <a:endParaRPr lang="en-US"/>
          </a:p>
        </p:txBody>
      </p:sp>
      <p:pic>
        <p:nvPicPr>
          <p:cNvPr id="1031" name="New picture"/>
          <p:cNvPicPr/>
          <p:nvPr/>
        </p:nvPicPr>
        <p:blipFill>
          <a:blip r:embed="rId14"/>
          <a:stretch>
            <a:fillRect/>
          </a:stretch>
        </p:blipFill>
        <p:spPr>
          <a:xfrm rot="16200000">
            <a:off x="-11506200" y="16459200"/>
            <a:ext cx="14274800" cy="4368800"/>
          </a:xfrm>
          <a:prstGeom prst="rect">
            <a:avLst/>
          </a:prstGeom>
        </p:spPr>
      </p:pic>
      <p:pic>
        <p:nvPicPr>
          <p:cNvPr id="1032" name="New picture"/>
          <p:cNvPicPr/>
          <p:nvPr/>
        </p:nvPicPr>
        <p:blipFill>
          <a:blip r:embed="rId14"/>
          <a:stretch>
            <a:fillRect/>
          </a:stretch>
        </p:blipFill>
        <p:spPr>
          <a:xfrm rot="5400000">
            <a:off x="41122600" y="16459200"/>
            <a:ext cx="14274800" cy="4368800"/>
          </a:xfrm>
          <a:prstGeom prst="rect">
            <a:avLst/>
          </a:prstGeom>
        </p:spPr>
      </p:pic>
      <p:pic>
        <p:nvPicPr>
          <p:cNvPr id="1033" name="New picture"/>
          <p:cNvPicPr/>
          <p:nvPr/>
        </p:nvPicPr>
        <p:blipFill>
          <a:blip r:embed="rId15"/>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perceptualpewter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defPPr>
        <a:defRPr kern="1200" smtId="4294967295"/>
      </a:defPPr>
      <a:lvl1pPr algn="ctr" defTabSz="3762375" rtl="0" eaLnBrk="0" fontAlgn="base" hangingPunct="0">
        <a:spcBef>
          <a:spcPct val="0"/>
        </a:spcBef>
        <a:spcAft>
          <a:spcPct val="0"/>
        </a:spcAft>
        <a:defRPr sz="18200">
          <a:solidFill>
            <a:schemeClr val="tx2"/>
          </a:solidFill>
          <a:latin typeface="+mj-lt"/>
          <a:ea typeface="+mj-ea"/>
          <a:cs typeface="+mj-cs"/>
        </a:defRPr>
      </a:lvl1pPr>
      <a:lvl2pPr algn="ctr" defTabSz="3762375" rtl="0" eaLnBrk="0" fontAlgn="base" hangingPunct="0">
        <a:spcBef>
          <a:spcPct val="0"/>
        </a:spcBef>
        <a:spcAft>
          <a:spcPct val="0"/>
        </a:spcAft>
        <a:defRPr sz="18200">
          <a:solidFill>
            <a:schemeClr val="tx2"/>
          </a:solidFill>
          <a:latin typeface="Arial" pitchFamily="34" charset="0"/>
        </a:defRPr>
      </a:lvl2pPr>
      <a:lvl3pPr algn="ctr" defTabSz="3762375" rtl="0" eaLnBrk="0" fontAlgn="base" hangingPunct="0">
        <a:spcBef>
          <a:spcPct val="0"/>
        </a:spcBef>
        <a:spcAft>
          <a:spcPct val="0"/>
        </a:spcAft>
        <a:defRPr sz="18200">
          <a:solidFill>
            <a:schemeClr val="tx2"/>
          </a:solidFill>
          <a:latin typeface="Arial" pitchFamily="34" charset="0"/>
        </a:defRPr>
      </a:lvl3pPr>
      <a:lvl4pPr algn="ctr" defTabSz="3762375" rtl="0" eaLnBrk="0" fontAlgn="base" hangingPunct="0">
        <a:spcBef>
          <a:spcPct val="0"/>
        </a:spcBef>
        <a:spcAft>
          <a:spcPct val="0"/>
        </a:spcAft>
        <a:defRPr sz="18200">
          <a:solidFill>
            <a:schemeClr val="tx2"/>
          </a:solidFill>
          <a:latin typeface="Arial" pitchFamily="34" charset="0"/>
        </a:defRPr>
      </a:lvl4pPr>
      <a:lvl5pPr algn="ctr" defTabSz="3762375" rtl="0" eaLnBrk="0" fontAlgn="base" hangingPunct="0">
        <a:spcBef>
          <a:spcPct val="0"/>
        </a:spcBef>
        <a:spcAft>
          <a:spcPct val="0"/>
        </a:spcAft>
        <a:defRPr sz="18200">
          <a:solidFill>
            <a:schemeClr val="tx2"/>
          </a:solidFill>
          <a:latin typeface="Arial" pitchFamily="34" charset="0"/>
        </a:defRPr>
      </a:lvl5pPr>
      <a:lvl6pPr marL="457200" algn="ctr" defTabSz="3762375" rtl="0" fontAlgn="base">
        <a:spcBef>
          <a:spcPct val="0"/>
        </a:spcBef>
        <a:spcAft>
          <a:spcPct val="0"/>
        </a:spcAft>
        <a:defRPr sz="18200">
          <a:solidFill>
            <a:schemeClr val="tx2"/>
          </a:solidFill>
          <a:latin typeface="Arial" pitchFamily="34" charset="0"/>
        </a:defRPr>
      </a:lvl6pPr>
      <a:lvl7pPr marL="914400" algn="ctr" defTabSz="3762375" rtl="0" fontAlgn="base">
        <a:spcBef>
          <a:spcPct val="0"/>
        </a:spcBef>
        <a:spcAft>
          <a:spcPct val="0"/>
        </a:spcAft>
        <a:defRPr sz="18200">
          <a:solidFill>
            <a:schemeClr val="tx2"/>
          </a:solidFill>
          <a:latin typeface="Arial" pitchFamily="34" charset="0"/>
        </a:defRPr>
      </a:lvl7pPr>
      <a:lvl8pPr marL="1371600" algn="ctr" defTabSz="3762375" rtl="0" fontAlgn="base">
        <a:spcBef>
          <a:spcPct val="0"/>
        </a:spcBef>
        <a:spcAft>
          <a:spcPct val="0"/>
        </a:spcAft>
        <a:defRPr sz="18200">
          <a:solidFill>
            <a:schemeClr val="tx2"/>
          </a:solidFill>
          <a:latin typeface="Arial" pitchFamily="34" charset="0"/>
        </a:defRPr>
      </a:lvl8pPr>
      <a:lvl9pPr marL="1828800" algn="ctr" defTabSz="3762375" rtl="0" fontAlgn="base">
        <a:spcBef>
          <a:spcPct val="0"/>
        </a:spcBef>
        <a:spcAft>
          <a:spcPct val="0"/>
        </a:spcAft>
        <a:defRPr sz="18200">
          <a:solidFill>
            <a:schemeClr val="tx2"/>
          </a:solidFill>
          <a:latin typeface="Arial" pitchFamily="34" charset="0"/>
        </a:defRPr>
      </a:lvl9pPr>
    </p:titleStyle>
    <p:bodyStyle>
      <a:defPPr>
        <a:defRPr kern="1200" smtId="4294967295"/>
      </a:defPPr>
      <a:lvl1pPr marL="1409700" indent="-1409700" algn="l" defTabSz="3762375" rtl="0" eaLnBrk="0" fontAlgn="base" hangingPunct="0">
        <a:spcBef>
          <a:spcPct val="20000"/>
        </a:spcBef>
        <a:spcAft>
          <a:spcPct val="0"/>
        </a:spcAft>
        <a:buChar char="•"/>
        <a:defRPr sz="13200">
          <a:solidFill>
            <a:schemeClr val="tx1"/>
          </a:solidFill>
          <a:latin typeface="+mn-lt"/>
          <a:ea typeface="+mn-ea"/>
          <a:cs typeface="+mn-cs"/>
        </a:defRPr>
      </a:lvl1pPr>
      <a:lvl2pPr marL="3057525" indent="-1176338" algn="l" defTabSz="3762375" rtl="0" eaLnBrk="0" fontAlgn="base" hangingPunct="0">
        <a:spcBef>
          <a:spcPct val="20000"/>
        </a:spcBef>
        <a:spcAft>
          <a:spcPct val="0"/>
        </a:spcAft>
        <a:buChar char="–"/>
        <a:defRPr sz="11500">
          <a:solidFill>
            <a:schemeClr val="tx1"/>
          </a:solidFill>
          <a:latin typeface="+mn-lt"/>
        </a:defRPr>
      </a:lvl2pPr>
      <a:lvl3pPr marL="4702175" indent="-939800" algn="l" defTabSz="3762375" rtl="0" eaLnBrk="0" fontAlgn="base" hangingPunct="0">
        <a:spcBef>
          <a:spcPct val="20000"/>
        </a:spcBef>
        <a:spcAft>
          <a:spcPct val="0"/>
        </a:spcAft>
        <a:buChar char="•"/>
        <a:defRPr sz="9900">
          <a:solidFill>
            <a:schemeClr val="tx1"/>
          </a:solidFill>
          <a:latin typeface="+mn-lt"/>
        </a:defRPr>
      </a:lvl3pPr>
      <a:lvl4pPr marL="6583363" indent="-939800" algn="l" defTabSz="3762375" rtl="0" eaLnBrk="0" fontAlgn="base" hangingPunct="0">
        <a:spcBef>
          <a:spcPct val="20000"/>
        </a:spcBef>
        <a:spcAft>
          <a:spcPct val="0"/>
        </a:spcAft>
        <a:buChar char="–"/>
        <a:defRPr sz="8200">
          <a:solidFill>
            <a:schemeClr val="tx1"/>
          </a:solidFill>
          <a:latin typeface="+mn-lt"/>
        </a:defRPr>
      </a:lvl4pPr>
      <a:lvl5pPr marL="8466138" indent="-941388" algn="l" defTabSz="3762375" rtl="0" eaLnBrk="0" fontAlgn="base" hangingPunct="0">
        <a:spcBef>
          <a:spcPct val="20000"/>
        </a:spcBef>
        <a:spcAft>
          <a:spcPct val="0"/>
        </a:spcAft>
        <a:buChar char="»"/>
        <a:defRPr sz="8200">
          <a:solidFill>
            <a:schemeClr val="tx1"/>
          </a:solidFill>
          <a:latin typeface="+mn-lt"/>
        </a:defRPr>
      </a:lvl5pPr>
      <a:lvl6pPr marL="8923338" indent="-941388" algn="l" defTabSz="3762375" rtl="0" fontAlgn="base">
        <a:spcBef>
          <a:spcPct val="20000"/>
        </a:spcBef>
        <a:spcAft>
          <a:spcPct val="0"/>
        </a:spcAft>
        <a:buChar char="»"/>
        <a:defRPr sz="8200">
          <a:solidFill>
            <a:schemeClr val="tx1"/>
          </a:solidFill>
          <a:latin typeface="+mn-lt"/>
        </a:defRPr>
      </a:lvl6pPr>
      <a:lvl7pPr marL="9380538" indent="-941388" algn="l" defTabSz="3762375" rtl="0" fontAlgn="base">
        <a:spcBef>
          <a:spcPct val="20000"/>
        </a:spcBef>
        <a:spcAft>
          <a:spcPct val="0"/>
        </a:spcAft>
        <a:buChar char="»"/>
        <a:defRPr sz="8200">
          <a:solidFill>
            <a:schemeClr val="tx1"/>
          </a:solidFill>
          <a:latin typeface="+mn-lt"/>
        </a:defRPr>
      </a:lvl7pPr>
      <a:lvl8pPr marL="9837738" indent="-941388" algn="l" defTabSz="3762375" rtl="0" fontAlgn="base">
        <a:spcBef>
          <a:spcPct val="20000"/>
        </a:spcBef>
        <a:spcAft>
          <a:spcPct val="0"/>
        </a:spcAft>
        <a:buChar char="»"/>
        <a:defRPr sz="8200">
          <a:solidFill>
            <a:schemeClr val="tx1"/>
          </a:solidFill>
          <a:latin typeface="+mn-lt"/>
        </a:defRPr>
      </a:lvl8pPr>
      <a:lvl9pPr marL="10294938" indent="-941388" algn="l" defTabSz="3762375" rtl="0" fontAlgn="base">
        <a:spcBef>
          <a:spcPct val="20000"/>
        </a:spcBef>
        <a:spcAft>
          <a:spcPct val="0"/>
        </a:spcAft>
        <a:buChar char="»"/>
        <a:defRPr sz="8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4.png"/><Relationship Id="rId3" Type="http://schemas.openxmlformats.org/officeDocument/2006/relationships/image" Target="../media/image4.png"/><Relationship Id="rId21" Type="http://schemas.openxmlformats.org/officeDocument/2006/relationships/image" Target="../media/image19.png"/><Relationship Id="rId7" Type="http://schemas.openxmlformats.org/officeDocument/2006/relationships/image" Target="../media/image8.png"/><Relationship Id="rId12" Type="http://schemas.openxmlformats.org/officeDocument/2006/relationships/image" Target="../media/image13.png"/><Relationship Id="rId17" Type="http://schemas.openxmlformats.org/officeDocument/2006/relationships/image" Target="../media/image17.png"/><Relationship Id="rId2" Type="http://schemas.openxmlformats.org/officeDocument/2006/relationships/image" Target="../media/image3.png"/><Relationship Id="rId16" Type="http://schemas.openxmlformats.org/officeDocument/2006/relationships/image" Target="../media/image16.png"/><Relationship Id="rId20" Type="http://schemas.openxmlformats.org/officeDocument/2006/relationships/image" Target="../media/image18.png"/><Relationship Id="rId1" Type="http://schemas.openxmlformats.org/officeDocument/2006/relationships/slideLayout" Target="../slideLayouts/slideLayout12.xml"/><Relationship Id="rId6" Type="http://schemas.openxmlformats.org/officeDocument/2006/relationships/image" Target="../media/image7.png"/><Relationship Id="rId11" Type="http://schemas.openxmlformats.org/officeDocument/2006/relationships/image" Target="../media/image12.png"/><Relationship Id="rId15" Type="http://schemas.openxmlformats.org/officeDocument/2006/relationships/image" Target="../media/image15.png"/><Relationship Id="rId23" Type="http://schemas.openxmlformats.org/officeDocument/2006/relationships/image" Target="../media/image22.png"/><Relationship Id="rId10" Type="http://schemas.openxmlformats.org/officeDocument/2006/relationships/image" Target="../media/image11.png"/><Relationship Id="rId19" Type="http://schemas.openxmlformats.org/officeDocument/2006/relationships/image" Target="../media/image20.png"/><Relationship Id="rId4" Type="http://schemas.openxmlformats.org/officeDocument/2006/relationships/image" Target="../media/image5.png"/><Relationship Id="rId9" Type="http://schemas.openxmlformats.org/officeDocument/2006/relationships/image" Target="../media/image9.png"/><Relationship Id="rId14" Type="http://schemas.openxmlformats.org/officeDocument/2006/relationships/image" Target="../media/image10.png"/><Relationship Id="rId2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Graphical user interface, histogram&#10;&#10;Description automatically generated">
            <a:extLst>
              <a:ext uri="{FF2B5EF4-FFF2-40B4-BE49-F238E27FC236}">
                <a16:creationId xmlns:a16="http://schemas.microsoft.com/office/drawing/2014/main" id="{D9292BF7-3AA7-4D19-8E0F-5BE1FCE3B48D}"/>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6223209" y="26037897"/>
            <a:ext cx="7346395" cy="4407837"/>
          </a:xfrm>
          <a:prstGeom prst="rect">
            <a:avLst/>
          </a:prstGeom>
        </p:spPr>
      </p:pic>
      <p:sp>
        <p:nvSpPr>
          <p:cNvPr id="2050" name="Rectangle 2"/>
          <p:cNvSpPr>
            <a:spLocks noGrp="1" noChangeArrowheads="1"/>
          </p:cNvSpPr>
          <p:nvPr>
            <p:ph type="title" sz="quarter"/>
          </p:nvPr>
        </p:nvSpPr>
        <p:spPr>
          <a:xfrm>
            <a:off x="685800" y="533399"/>
            <a:ext cx="42519600" cy="5994347"/>
          </a:xfrm>
          <a:prstGeom prst="roundRect">
            <a:avLst>
              <a:gd name="adj" fmla="val 6990"/>
            </a:avLst>
          </a:prstGeom>
          <a:solidFill>
            <a:srgbClr val="000C2F"/>
          </a:solidFill>
          <a:ln>
            <a:solidFill>
              <a:schemeClr val="tx1"/>
            </a:solidFill>
            <a:miter lim="800000"/>
          </a:ln>
        </p:spPr>
        <p:txBody>
          <a:bodyPr/>
          <a:lstStyle>
            <a:defPPr>
              <a:defRPr kern="1200" smtId="4294967295"/>
            </a:defPPr>
          </a:lstStyle>
          <a:p>
            <a:pPr eaLnBrk="1" hangingPunct="1"/>
            <a:endParaRPr lang="en-US" sz="4000" i="1" dirty="0">
              <a:noFill/>
            </a:endParaRPr>
          </a:p>
        </p:txBody>
      </p:sp>
      <p:sp>
        <p:nvSpPr>
          <p:cNvPr id="2155" name="Rectangle 167"/>
          <p:cNvSpPr>
            <a:spLocks noChangeArrowheads="1"/>
          </p:cNvSpPr>
          <p:nvPr/>
        </p:nvSpPr>
        <p:spPr bwMode="auto">
          <a:xfrm>
            <a:off x="685800" y="7310735"/>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Introduction</a:t>
            </a:r>
          </a:p>
        </p:txBody>
      </p:sp>
      <p:sp>
        <p:nvSpPr>
          <p:cNvPr id="17" name="Text Placeholder 5">
            <a:extLst>
              <a:ext uri="{FF2B5EF4-FFF2-40B4-BE49-F238E27FC236}">
                <a16:creationId xmlns:a16="http://schemas.microsoft.com/office/drawing/2014/main" id="{B2C25681-95AF-45D0-852E-DC3E00E2FDFE}"/>
              </a:ext>
            </a:extLst>
          </p:cNvPr>
          <p:cNvSpPr txBox="1"/>
          <p:nvPr/>
        </p:nvSpPr>
        <p:spPr>
          <a:xfrm>
            <a:off x="1752600" y="1904999"/>
            <a:ext cx="36576000" cy="1371601"/>
          </a:xfrm>
          <a:prstGeom prst="rect">
            <a:avLst/>
          </a:prstGeom>
        </p:spPr>
        <p:txBody>
          <a:bodyPr lIns="0" tIns="0" rIns="0" bIns="0">
            <a:no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defTabSz="3761086">
              <a:spcBef>
                <a:spcPct val="20000"/>
              </a:spcBef>
              <a:defRPr/>
            </a:pPr>
            <a:r>
              <a:rPr lang="en-US" sz="8500" dirty="0">
                <a:solidFill>
                  <a:schemeClr val="bg1"/>
                </a:solidFill>
                <a:latin typeface="Nunito" panose="00000500000000000000" pitchFamily="2" charset="0"/>
              </a:rPr>
              <a:t>Clustering Neural Populations by State-space Factor Models</a:t>
            </a:r>
          </a:p>
        </p:txBody>
      </p:sp>
      <p:sp>
        <p:nvSpPr>
          <p:cNvPr id="18" name="Text Placeholder 5">
            <a:extLst>
              <a:ext uri="{FF2B5EF4-FFF2-40B4-BE49-F238E27FC236}">
                <a16:creationId xmlns:a16="http://schemas.microsoft.com/office/drawing/2014/main" id="{EF872E11-D0DF-4446-BE76-A398B88E9B44}"/>
              </a:ext>
            </a:extLst>
          </p:cNvPr>
          <p:cNvSpPr txBox="1"/>
          <p:nvPr/>
        </p:nvSpPr>
        <p:spPr>
          <a:xfrm>
            <a:off x="1752600" y="3862625"/>
            <a:ext cx="36576000" cy="1785104"/>
          </a:xfrm>
          <a:prstGeom prst="rect">
            <a:avLst/>
          </a:prstGeom>
        </p:spPr>
        <p:txBody>
          <a:bodyPr lIns="0" tIns="0" rIns="0" bIns="0">
            <a:sp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a:defRPr/>
            </a:pPr>
            <a:r>
              <a:rPr lang="en-US" sz="6000" dirty="0">
                <a:solidFill>
                  <a:schemeClr val="bg1"/>
                </a:solidFill>
                <a:latin typeface="Open Sans" panose="020B0606030504020204" pitchFamily="34" charset="0"/>
                <a:ea typeface="Open Sans" panose="020B0606030504020204" pitchFamily="34" charset="0"/>
                <a:cs typeface="Open Sans" panose="020B0606030504020204" pitchFamily="34" charset="0"/>
              </a:rPr>
              <a:t>Ganchao Wei</a:t>
            </a:r>
          </a:p>
          <a:p>
            <a:pPr>
              <a:defRPr/>
            </a:pPr>
            <a:r>
              <a:rPr lang="en-US" sz="5600" b="0" dirty="0">
                <a:solidFill>
                  <a:schemeClr val="bg1"/>
                </a:solidFill>
                <a:latin typeface="Open Sans" panose="020B0606030504020204" pitchFamily="34" charset="0"/>
                <a:ea typeface="Open Sans" panose="020B0606030504020204" pitchFamily="34" charset="0"/>
                <a:cs typeface="Open Sans" panose="020B0606030504020204" pitchFamily="34" charset="0"/>
              </a:rPr>
              <a:t>University of Connecticut, Department of Statistics</a:t>
            </a:r>
          </a:p>
        </p:txBody>
      </p:sp>
      <p:sp>
        <p:nvSpPr>
          <p:cNvPr id="27" name="Rectangle 167">
            <a:extLst>
              <a:ext uri="{FF2B5EF4-FFF2-40B4-BE49-F238E27FC236}">
                <a16:creationId xmlns:a16="http://schemas.microsoft.com/office/drawing/2014/main" id="{9E369C6D-A264-4B89-931F-14FD6655F2D2}"/>
              </a:ext>
            </a:extLst>
          </p:cNvPr>
          <p:cNvSpPr>
            <a:spLocks noChangeArrowheads="1"/>
          </p:cNvSpPr>
          <p:nvPr/>
        </p:nvSpPr>
        <p:spPr bwMode="auto">
          <a:xfrm>
            <a:off x="596255" y="17938678"/>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Models for Neural Population: SSFM</a:t>
            </a:r>
          </a:p>
        </p:txBody>
      </p:sp>
      <p:sp>
        <p:nvSpPr>
          <p:cNvPr id="21" name="Rectangle 167">
            <a:extLst>
              <a:ext uri="{FF2B5EF4-FFF2-40B4-BE49-F238E27FC236}">
                <a16:creationId xmlns:a16="http://schemas.microsoft.com/office/drawing/2014/main" id="{101B52F1-D8CA-4741-B86D-98C03F645847}"/>
              </a:ext>
            </a:extLst>
          </p:cNvPr>
          <p:cNvSpPr>
            <a:spLocks noChangeArrowheads="1"/>
          </p:cNvSpPr>
          <p:nvPr/>
        </p:nvSpPr>
        <p:spPr bwMode="auto">
          <a:xfrm>
            <a:off x="22326598" y="12969088"/>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Simulations</a:t>
            </a:r>
          </a:p>
        </p:txBody>
      </p:sp>
      <p:sp>
        <p:nvSpPr>
          <p:cNvPr id="32" name="Rectangle 167">
            <a:extLst>
              <a:ext uri="{FF2B5EF4-FFF2-40B4-BE49-F238E27FC236}">
                <a16:creationId xmlns:a16="http://schemas.microsoft.com/office/drawing/2014/main" id="{8A36DE9E-ADA7-4B49-A36B-D777D03B40F4}"/>
              </a:ext>
            </a:extLst>
          </p:cNvPr>
          <p:cNvSpPr>
            <a:spLocks noChangeArrowheads="1"/>
          </p:cNvSpPr>
          <p:nvPr/>
        </p:nvSpPr>
        <p:spPr bwMode="auto">
          <a:xfrm>
            <a:off x="33147000" y="26573414"/>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Acknowledgements</a:t>
            </a:r>
          </a:p>
        </p:txBody>
      </p:sp>
      <p:sp>
        <p:nvSpPr>
          <p:cNvPr id="33" name="TextBox 19">
            <a:extLst>
              <a:ext uri="{FF2B5EF4-FFF2-40B4-BE49-F238E27FC236}">
                <a16:creationId xmlns:a16="http://schemas.microsoft.com/office/drawing/2014/main" id="{AD61A419-7763-464E-BEFD-5783756FD735}"/>
              </a:ext>
            </a:extLst>
          </p:cNvPr>
          <p:cNvSpPr txBox="1">
            <a:spLocks noChangeArrowheads="1"/>
          </p:cNvSpPr>
          <p:nvPr/>
        </p:nvSpPr>
        <p:spPr bwMode="auto">
          <a:xfrm>
            <a:off x="33147000" y="27732357"/>
            <a:ext cx="10058400" cy="1200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l"/>
            <a:r>
              <a:rPr lang="en-US" sz="2400" b="0" dirty="0">
                <a:latin typeface="Open Sans" panose="020B0606030504020204" pitchFamily="34" charset="0"/>
                <a:ea typeface="Open Sans" panose="020B0606030504020204" pitchFamily="34" charset="0"/>
                <a:cs typeface="Open Sans" panose="020B0606030504020204" pitchFamily="34" charset="0"/>
              </a:rPr>
              <a:t>I thank my advisors </a:t>
            </a:r>
            <a:r>
              <a:rPr lang="en-US" sz="2400" dirty="0">
                <a:latin typeface="Open Sans" panose="020B0606030504020204" pitchFamily="34" charset="0"/>
                <a:ea typeface="Open Sans" panose="020B0606030504020204" pitchFamily="34" charset="0"/>
                <a:cs typeface="Open Sans" panose="020B0606030504020204" pitchFamily="34" charset="0"/>
              </a:rPr>
              <a:t>Dr. Ian H. Stevenson </a:t>
            </a:r>
            <a:r>
              <a:rPr lang="en-US" sz="2400" b="0" dirty="0">
                <a:latin typeface="Open Sans" panose="020B0606030504020204" pitchFamily="34" charset="0"/>
                <a:ea typeface="Open Sans" panose="020B0606030504020204" pitchFamily="34" charset="0"/>
                <a:cs typeface="Open Sans" panose="020B0606030504020204" pitchFamily="34" charset="0"/>
              </a:rPr>
              <a:t>and </a:t>
            </a:r>
            <a:r>
              <a:rPr lang="en-US" sz="2400" dirty="0">
                <a:latin typeface="Open Sans" panose="020B0606030504020204" pitchFamily="34" charset="0"/>
                <a:ea typeface="Open Sans" panose="020B0606030504020204" pitchFamily="34" charset="0"/>
                <a:cs typeface="Open Sans" panose="020B0606030504020204" pitchFamily="34" charset="0"/>
              </a:rPr>
              <a:t>Dr. </a:t>
            </a:r>
            <a:r>
              <a:rPr lang="en-US" sz="2400" dirty="0" err="1">
                <a:latin typeface="Open Sans" panose="020B0606030504020204" pitchFamily="34" charset="0"/>
                <a:ea typeface="Open Sans" panose="020B0606030504020204" pitchFamily="34" charset="0"/>
                <a:cs typeface="Open Sans" panose="020B0606030504020204" pitchFamily="34" charset="0"/>
              </a:rPr>
              <a:t>Xiaojing</a:t>
            </a:r>
            <a:r>
              <a:rPr lang="en-US" sz="2400" dirty="0">
                <a:latin typeface="Open Sans" panose="020B0606030504020204" pitchFamily="34" charset="0"/>
                <a:ea typeface="Open Sans" panose="020B0606030504020204" pitchFamily="34" charset="0"/>
                <a:cs typeface="Open Sans" panose="020B0606030504020204" pitchFamily="34" charset="0"/>
              </a:rPr>
              <a:t> Wang </a:t>
            </a:r>
            <a:r>
              <a:rPr lang="en-US" sz="2400" b="0" dirty="0">
                <a:latin typeface="Open Sans" panose="020B0606030504020204" pitchFamily="34" charset="0"/>
                <a:ea typeface="Open Sans" panose="020B0606030504020204" pitchFamily="34" charset="0"/>
                <a:cs typeface="Open Sans" panose="020B0606030504020204" pitchFamily="34" charset="0"/>
              </a:rPr>
              <a:t>for detailed and constructive discussions, comments and suggestions. Thanks to the Allen Institute for sharing the </a:t>
            </a:r>
            <a:r>
              <a:rPr lang="en-US" sz="2400" b="0" dirty="0" err="1">
                <a:latin typeface="Open Sans" panose="020B0606030504020204" pitchFamily="34" charset="0"/>
                <a:ea typeface="Open Sans" panose="020B0606030504020204" pitchFamily="34" charset="0"/>
                <a:cs typeface="Open Sans" panose="020B0606030504020204" pitchFamily="34" charset="0"/>
              </a:rPr>
              <a:t>neuropixels</a:t>
            </a:r>
            <a:r>
              <a:rPr lang="en-US" sz="2400" b="0" dirty="0">
                <a:latin typeface="Open Sans" panose="020B0606030504020204" pitchFamily="34" charset="0"/>
                <a:ea typeface="Open Sans" panose="020B0606030504020204" pitchFamily="34" charset="0"/>
                <a:cs typeface="Open Sans" panose="020B0606030504020204" pitchFamily="34" charset="0"/>
              </a:rPr>
              <a:t> data.</a:t>
            </a:r>
          </a:p>
        </p:txBody>
      </p:sp>
      <p:sp>
        <p:nvSpPr>
          <p:cNvPr id="48" name="TextBox 47">
            <a:extLst>
              <a:ext uri="{FF2B5EF4-FFF2-40B4-BE49-F238E27FC236}">
                <a16:creationId xmlns:a16="http://schemas.microsoft.com/office/drawing/2014/main" id="{6A0D303C-BC2E-4D27-8DCB-AFFC83235B99}"/>
              </a:ext>
            </a:extLst>
          </p:cNvPr>
          <p:cNvSpPr txBox="1"/>
          <p:nvPr/>
        </p:nvSpPr>
        <p:spPr>
          <a:xfrm>
            <a:off x="596255" y="8453735"/>
            <a:ext cx="10058400" cy="9325630"/>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With high-density silicon probes and large-scale calcium imaging methods, neuroscientists now commonly record thousands of neurons at the same time. With these expanding capabilities, instead of studying single neuron or neurons from one population, we can further study neurons in the multi-population level.</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the multi-population studies, we are mostly interested in time-varying relationships within and between neural populations. Usually, these relationships can be captured by low-dimensional latent state vectors. Both AR(1) and Gaussian process (GP) for latent vectors are widely used.</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However, to implement these multi-population models, we need first define the populations. Unfortunately, it’s usually not an easy task. Routinely, when it’s hard or even impossible to define populations, neurons are clustered by distance-based algorithms at first. But the resulting latent structures will be biased, unless the neurons can be classified with perfect accuracy.</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Here, I use the state-space factor model (SSFM) to do clustering, which let the latent structure help with clustering and vice versa. Although, this method is motivated by neuroscience and is based on the SSFM, it can be used to cluster general multiple time series data, while extracting potential low-dimensional structures at the same time.</a:t>
            </a:r>
          </a:p>
        </p:txBody>
      </p:sp>
      <mc:AlternateContent xmlns:mc="http://schemas.openxmlformats.org/markup-compatibility/2006">
        <mc:Choice xmlns:a14="http://schemas.microsoft.com/office/drawing/2010/main" Requires="a14">
          <p:sp>
            <p:nvSpPr>
              <p:cNvPr id="49" name="TextBox 48">
                <a:extLst>
                  <a:ext uri="{FF2B5EF4-FFF2-40B4-BE49-F238E27FC236}">
                    <a16:creationId xmlns:a16="http://schemas.microsoft.com/office/drawing/2014/main" id="{DEA09F5A-1661-4BDF-A2DF-89252468F52D}"/>
                  </a:ext>
                </a:extLst>
              </p:cNvPr>
              <p:cNvSpPr txBox="1"/>
              <p:nvPr/>
            </p:nvSpPr>
            <p:spPr>
              <a:xfrm>
                <a:off x="596255" y="19128879"/>
                <a:ext cx="10058400" cy="13556596"/>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Neural spikes for multi-population are modeled by the </a:t>
                </a:r>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state-space factor model (SSFM)</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Assume we can observe neural activities for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neurons, with counting observation up to</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steps. Therefore, the observation is a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-by-</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matrix,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𝑌</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𝑦</m:t>
                            </m:r>
                          </m:e>
                          <m:sub>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𝑖𝑡</m:t>
                            </m:r>
                          </m:sub>
                        </m:sSub>
                      </m:e>
                    </m:d>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0" i="1" dirty="0"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ℤ</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≥0</m:t>
                        </m:r>
                      </m:sub>
                      <m:sup>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𝑁</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each row represents the recording from single neuron. The cluster indictor for neuron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a:t>
                </a:r>
                <a14:m>
                  <m:oMath xmlns:m="http://schemas.openxmlformats.org/officeDocument/2006/math">
                    <m:sSub>
                      <m:sSub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Then, the generating model for each neuron spike is:</a:t>
                </a:r>
              </a:p>
              <a:p>
                <a:pPr algn="l"/>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𝑦</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𝑃𝑜𝑖</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𝜆</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e>
                      </m:d>
                    </m:oMath>
                    <m:oMath xmlns:m="http://schemas.openxmlformats.org/officeDocument/2006/math">
                      <m:func>
                        <m:func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funcPr>
                        <m:fNa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log</m:t>
                          </m:r>
                        </m:fName>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𝜆</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𝑖𝑡</m:t>
                                  </m:r>
                                </m:sub>
                              </m:sSub>
                            </m:e>
                          </m:d>
                        </m:e>
                      </m:func>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oMath>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b>
                      </m:sSub>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e>
                      </m:d>
                    </m:oMath>
                  </m:oMathPara>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where </a:t>
                </a:r>
                <a14:m>
                  <m:oMath xmlns:m="http://schemas.openxmlformats.org/officeDocument/2006/math">
                    <m:sSubSup>
                      <m:sSub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pl-PL"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𝒄</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up>
                        <m:d>
                          <m:d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e>
                        </m:d>
                      </m:sup>
                    </m:sSub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sup>
                    </m:s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m:t>
                    </m:r>
                  </m:oMath>
                </a14:m>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and </a:t>
                </a:r>
                <a14:m>
                  <m:oMath xmlns:m="http://schemas.openxmlformats.org/officeDocument/2006/math">
                    <m:sSubSup>
                      <m:sSub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pl-PL"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sup>
                    </m:sSup>
                  </m:oMath>
                </a14:m>
                <a:r>
                  <a:rPr lang="pl-PL"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latent vector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err="1">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progresses linearly with a Gaussian noise:</a:t>
                </a:r>
              </a:p>
              <a:p>
                <a:pPr algn="l"/>
                <a14:m>
                  <m:oMathPara xmlns:m="http://schemas.openxmlformats.org/officeDocument/2006/math">
                    <m:oMathParaPr>
                      <m:jc m:val="centerGroup"/>
                    </m:oMathParaPr>
                    <m:oMath xmlns:m="http://schemas.openxmlformats.org/officeDocument/2006/math">
                      <m:sSubSup>
                        <m:sSubSupPr>
                          <m:ctrlPr>
                            <a:rPr lang="en-US" sz="2400" i="1" smtClean="0">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b>
                      </m:sSub>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0</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0</m:t>
                              </m:r>
                            </m:sub>
                          </m:sSub>
                        </m:e>
                      </m:d>
                    </m:oMath>
                    <m:oMath xmlns:m="http://schemas.openxmlformats.org/officeDocument/2006/math">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m:rPr>
                          <m:aln/>
                        </m:r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𝑨</m:t>
                          </m:r>
                        </m:e>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p>
                      <m:sSubSup>
                        <m:sSubSupPr>
                          <m:ctrlPr>
                            <a:rPr lang="en-US" sz="2400" i="1">
                              <a:solidFill>
                                <a:schemeClr val="tx1"/>
                              </a:solidFill>
                              <a:effectLst/>
                              <a:latin typeface="Cambria Math" panose="020405030504060302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𝒙</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𝒃</m:t>
                          </m:r>
                        </m:e>
                        <m:sup>
                          <m:d>
                            <m:dPr>
                              <m:ctrlPr>
                                <a:rPr lang="en-US" sz="2400" i="1">
                                  <a:solidFill>
                                    <a:schemeClr val="tx1"/>
                                  </a:solidFill>
                                  <a:effectLst/>
                                  <a:latin typeface="Cambria Math" panose="02040503050406030204" pitchFamily="18" charset="0"/>
                                </a:rPr>
                              </m:ctrlPr>
                            </m:dPr>
                            <m:e>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p>
                        <m:sSupPr>
                          <m:ctrlPr>
                            <a:rPr lang="en-US" sz="2400" i="1">
                              <a:solidFill>
                                <a:schemeClr val="tx1"/>
                              </a:solidFill>
                              <a:effectLst/>
                              <a:latin typeface="Cambria Math" panose="020405030504060302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We can further model interaction between clusters by allowing non-zero element in transition matrix across clusters.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1: cluster-dependent loading </a:t>
                </a:r>
                <a14:m>
                  <m:oMath xmlns:m="http://schemas.openxmlformats.org/officeDocument/2006/math">
                    <m:sSubSup>
                      <m:sSubSupPr>
                        <m:ctrlPr>
                          <a:rPr lang="en-US" sz="30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𝒊</m:t>
                        </m:r>
                      </m:sub>
                      <m:sup>
                        <m:d>
                          <m:dPr>
                            <m:ctrlPr>
                              <a:rPr lang="en-US" sz="30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30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𝒛</m:t>
                                </m:r>
                              </m:e>
                              <m:sub>
                                <m:r>
                                  <a:rPr lang="en-US" sz="30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𝒊</m:t>
                                </m:r>
                              </m:sub>
                            </m:sSub>
                          </m:e>
                        </m:d>
                      </m:sup>
                    </m:sSubSup>
                  </m:oMath>
                </a14:m>
                <a:endPar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rPr>
                  <a:t>Denote the latent state matrix for cluster </a:t>
                </a:r>
                <a14:m>
                  <m:oMath xmlns:m="http://schemas.openxmlformats.org/officeDocument/2006/math">
                    <m:r>
                      <a:rPr lang="en-US" sz="2400" b="0" i="1" smtClean="0">
                        <a:solidFill>
                          <a:schemeClr val="tx1"/>
                        </a:solidFill>
                        <a:latin typeface="Cambria Math" panose="02040503050406030204" pitchFamily="18" charset="0"/>
                      </a:rPr>
                      <m:t>𝑘</m:t>
                    </m:r>
                  </m:oMath>
                </a14:m>
                <a:r>
                  <a:rPr lang="en-US" sz="2400" b="0" dirty="0">
                    <a:solidFill>
                      <a:schemeClr val="tx1"/>
                    </a:solidFill>
                  </a:rPr>
                  <a:t> as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i="1">
                        <a:solidFill>
                          <a:schemeClr val="tx1"/>
                        </a:solidFill>
                        <a:latin typeface="Cambria Math" panose="02040503050406030204" pitchFamily="18" charset="0"/>
                      </a:rPr>
                      <m:t>=</m:t>
                    </m:r>
                    <m:d>
                      <m:dPr>
                        <m:ctrlPr>
                          <a:rPr lang="en-US" sz="2400" i="1">
                            <a:solidFill>
                              <a:schemeClr val="tx1"/>
                            </a:solidFill>
                            <a:latin typeface="Cambria Math" panose="02040503050406030204" pitchFamily="18" charset="0"/>
                          </a:rPr>
                        </m:ctrlPr>
                      </m:dPr>
                      <m:e>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1</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r>
                          <a:rPr lang="en-US" sz="2400" i="1">
                            <a:solidFill>
                              <a:schemeClr val="tx1"/>
                            </a:solidFill>
                            <a:latin typeface="Cambria Math" panose="02040503050406030204" pitchFamily="18" charset="0"/>
                          </a:rPr>
                          <m:t>,…,</m:t>
                        </m:r>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𝑇</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e>
                    </m:d>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If the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large enough to capture sufficient temporal patterns and let all clusters share the same latent state matrix, neurons in different clusters can just tune the loading to “buy” different combinations of temporal pattern. Therefore, the label-independent loading makes clustering impossible.</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2: Constraints for Model Identifiability</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Like factor models, this is an over-parameterized model, so that we need to put some constraints to ensure identifiability, otherwise the model can be rewritten with any affine transformation of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𝒙</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𝑡</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p:sp>
            <p:nvSpPr>
              <p:cNvPr id="49" name="TextBox 48">
                <a:extLst>
                  <a:ext uri="{FF2B5EF4-FFF2-40B4-BE49-F238E27FC236}">
                    <a16:creationId xmlns:a16="http://schemas.microsoft.com/office/drawing/2014/main" id="{DEA09F5A-1661-4BDF-A2DF-89252468F52D}"/>
                  </a:ext>
                </a:extLst>
              </p:cNvPr>
              <p:cNvSpPr txBox="1">
                <a:spLocks noRot="1" noChangeAspect="1" noMove="1" noResize="1" noEditPoints="1" noAdjustHandles="1" noChangeArrowheads="1" noChangeShapeType="1" noTextEdit="1"/>
              </p:cNvSpPr>
              <p:nvPr/>
            </p:nvSpPr>
            <p:spPr>
              <a:xfrm>
                <a:off x="596255" y="19128879"/>
                <a:ext cx="10058400" cy="13556596"/>
              </a:xfrm>
              <a:prstGeom prst="rect">
                <a:avLst/>
              </a:prstGeom>
              <a:blipFill>
                <a:blip r:embed="rId3"/>
                <a:stretch>
                  <a:fillRect l="-1455" t="-360" r="-157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4" name="TextBox 53">
                <a:extLst>
                  <a:ext uri="{FF2B5EF4-FFF2-40B4-BE49-F238E27FC236}">
                    <a16:creationId xmlns:a16="http://schemas.microsoft.com/office/drawing/2014/main" id="{78FB01C1-373E-4866-BF69-4540A0DE8387}"/>
                  </a:ext>
                </a:extLst>
              </p:cNvPr>
              <p:cNvSpPr txBox="1"/>
              <p:nvPr/>
            </p:nvSpPr>
            <p:spPr>
              <a:xfrm>
                <a:off x="11506200" y="7310735"/>
                <a:ext cx="10058400" cy="8672952"/>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neuroscience, the fitted latent state is also interesting. Therefore, to help with interpretation, I put constraints on latent state matrix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directly, such that each row of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centered around </a:t>
                </a:r>
                <a14:m>
                  <m:oMath xmlns:m="http://schemas.openxmlformats.org/officeDocument/2006/math">
                    <m:r>
                      <a:rPr lang="en-US" sz="2400" b="1"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𝟎</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b="1" i="1" smtClean="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b="1"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1" i="1" smtClean="0">
                            <a:solidFill>
                              <a:schemeClr val="tx1"/>
                            </a:solidFill>
                            <a:latin typeface="Cambria Math" panose="02040503050406030204" pitchFamily="18" charset="0"/>
                          </a:rPr>
                          <m:t>𝑰</m:t>
                        </m:r>
                      </m:e>
                      <m:sub>
                        <m:r>
                          <a:rPr lang="en-US" sz="2400" b="0" i="1" smtClean="0">
                            <a:solidFill>
                              <a:schemeClr val="tx1"/>
                            </a:solidFill>
                            <a:latin typeface="Cambria Math" panose="02040503050406030204" pitchFamily="18" charset="0"/>
                          </a:rPr>
                          <m:t>𝑝</m:t>
                        </m:r>
                      </m:sub>
                    </m:sSub>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further constraints for diagonal </a:t>
                </a:r>
                <a14:m>
                  <m:oMath xmlns:m="http://schemas.openxmlformats.org/officeDocument/2006/math">
                    <m:sSup>
                      <m:sSupPr>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en-US" sz="2400" b="1"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𝑨</m:t>
                        </m:r>
                      </m:e>
                      <m:sup>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a:t>
                </a:r>
                <a14:m>
                  <m:oMath xmlns:m="http://schemas.openxmlformats.org/officeDocument/2006/math">
                    <m:sSup>
                      <m:sSupPr>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en-US" sz="2400" b="1"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𝑸</m:t>
                        </m:r>
                      </m:e>
                      <m:sup>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𝑘</m:t>
                        </m:r>
                        <m: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model is identifiable.</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Comment 3: Interpretations for parameters </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With the constraints above, the parameters have intuitive interpretations. In other words, the spiking feature of the neuron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decomposed into three parts: </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baseline firing rate </a:t>
                </a:r>
                <a14:m>
                  <m:oMath xmlns:m="http://schemas.openxmlformats.org/officeDocument/2006/math">
                    <m:sSubSup>
                      <m:sSubSup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𝑑</m:t>
                        </m:r>
                      </m:e>
                      <m:sub>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up>
                        <m:d>
                          <m:dPr>
                            <m:ctrlP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
                              <m:sSubPr>
                                <m:ctrlP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bPr>
                              <m:e>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𝑧</m:t>
                                </m:r>
                              </m:e>
                              <m:sub>
                                <m:r>
                                  <a:rPr lang="en-US" sz="2400" b="0" i="1" dirty="0" err="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𝑖</m:t>
                                </m:r>
                              </m:sub>
                            </m:sSub>
                          </m:e>
                        </m:d>
                      </m:sup>
                    </m:sSubSup>
                  </m:oMath>
                </a14:m>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 set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of temporal firing patterns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These patterns, i.e.     rows of </a:t>
                </a:r>
                <a14:m>
                  <m:oMath xmlns:m="http://schemas.openxmlformats.org/officeDocument/2006/math">
                    <m:sSup>
                      <m:sSupPr>
                        <m:ctrlPr>
                          <a:rPr lang="en-US" sz="2400" i="1">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are centered and orthogonal to each other.</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“magnitude” of each temporal pattern </a:t>
                </a:r>
                <a14:m>
                  <m:oMath xmlns:m="http://schemas.openxmlformats.org/officeDocument/2006/math">
                    <m:sSubSup>
                      <m:sSubSup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e>
                        </m:d>
                      </m:sup>
                    </m:sSub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All these three features will be used for clustering.</a:t>
                </a:r>
              </a:p>
              <a:p>
                <a:pPr algn="l"/>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In summary,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cluster parameters of cluster </a:t>
                </a:r>
                <a14:m>
                  <m:oMath xmlns:m="http://schemas.openxmlformats.org/officeDocument/2006/math">
                    <m:r>
                      <a:rPr lang="en-US" sz="2400" b="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are</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𝑿</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𝑨</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𝒃</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𝑸</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e>
                    </m:d>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with prior </a:t>
                </a:r>
                <a14:m>
                  <m:oMath xmlns:m="http://schemas.openxmlformats.org/officeDocument/2006/math">
                    <m:r>
                      <a:rPr lang="en-US" sz="2400" b="1" i="1" smtClean="0">
                        <a:solidFill>
                          <a:schemeClr val="tx1"/>
                        </a:solidFill>
                        <a:effectLst/>
                        <a:latin typeface="Cambria Math" panose="02040503050406030204" pitchFamily="18" charset="0"/>
                        <a:ea typeface="Open Sans" panose="020B0606030504020204" pitchFamily="34" charset="0"/>
                        <a:cs typeface="Open Sans" panose="020B0606030504020204" pitchFamily="34" charset="0"/>
                      </a:rPr>
                      <m:t>𝑯</m:t>
                    </m:r>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Since</a:t>
                </a:r>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ℝ</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p>
                    </m:sSup>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and</a:t>
                </a:r>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14:m>
                  <m:oMath xmlns:m="http://schemas.openxmlformats.org/officeDocument/2006/math">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ℝ</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sup>
                    </m:sSup>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are both neuron- and cluster-dependent, they will contain auxiliary parameters, i.e. </a:t>
                </a:r>
                <a14:m>
                  <m:oMath xmlns:m="http://schemas.openxmlformats.org/officeDocument/2006/math">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 to help clustering. The generating process is denoted as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𝒀</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𝑖𝑇</m:t>
                                </m:r>
                              </m:sub>
                            </m:sSub>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𝑆𝑆𝑀</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a:t>
                </a: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p:sp>
            <p:nvSpPr>
              <p:cNvPr id="54" name="TextBox 53">
                <a:extLst>
                  <a:ext uri="{FF2B5EF4-FFF2-40B4-BE49-F238E27FC236}">
                    <a16:creationId xmlns:a16="http://schemas.microsoft.com/office/drawing/2014/main" id="{78FB01C1-373E-4866-BF69-4540A0DE8387}"/>
                  </a:ext>
                </a:extLst>
              </p:cNvPr>
              <p:cNvSpPr txBox="1">
                <a:spLocks noRot="1" noChangeAspect="1" noMove="1" noResize="1" noEditPoints="1" noAdjustHandles="1" noChangeArrowheads="1" noChangeShapeType="1" noTextEdit="1"/>
              </p:cNvSpPr>
              <p:nvPr/>
            </p:nvSpPr>
            <p:spPr>
              <a:xfrm>
                <a:off x="11506200" y="7310735"/>
                <a:ext cx="10058400" cy="8672952"/>
              </a:xfrm>
              <a:prstGeom prst="rect">
                <a:avLst/>
              </a:prstGeom>
              <a:blipFill>
                <a:blip r:embed="rId4"/>
                <a:stretch>
                  <a:fillRect l="-1455" t="-562" r="-121" b="-2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1" name="TextBox 240">
                <a:extLst>
                  <a:ext uri="{FF2B5EF4-FFF2-40B4-BE49-F238E27FC236}">
                    <a16:creationId xmlns:a16="http://schemas.microsoft.com/office/drawing/2014/main" id="{289F4C29-97DA-4889-85D4-4718B5EF9EE5}"/>
                  </a:ext>
                </a:extLst>
              </p:cNvPr>
              <p:cNvSpPr txBox="1"/>
              <p:nvPr/>
            </p:nvSpPr>
            <p:spPr>
              <a:xfrm>
                <a:off x="22326598" y="7310735"/>
                <a:ext cx="10058400" cy="4424096"/>
              </a:xfrm>
              <a:prstGeom prst="rect">
                <a:avLst/>
              </a:prstGeom>
              <a:noFill/>
            </p:spPr>
            <p:txBody>
              <a:bodyPr wrap="square" rtlCol="0">
                <a:spAutoFit/>
              </a:bodyPr>
              <a:lstStyle>
                <a:defPPr>
                  <a:defRPr kern="1200" smtId="4294967295"/>
                </a:defPPr>
              </a:lstStyle>
              <a:p>
                <a:pPr marL="914400" lvl="1" indent="-457200" algn="l">
                  <a:buFont typeface="+mj-lt"/>
                  <a:buAutoNum type="arabicParenR" startAt="3"/>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Intercept and loading </a:t>
                </a:r>
                <a14:m>
                  <m:oMath xmlns:m="http://schemas.openxmlformats.org/officeDocument/2006/math">
                    <m:sSup>
                      <m:sSupPr>
                        <m:ctrlP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𝒅</m:t>
                        </m:r>
                      </m:e>
                      <m:sup>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e>
                        </m:d>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𝑪</m:t>
                        </m:r>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Sup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First update</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 </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by NUTS. Then update </a:t>
                </a:r>
                <a14:m>
                  <m:oMath xmlns:m="http://schemas.openxmlformats.org/officeDocument/2006/math">
                    <m:d>
                      <m:dPr>
                        <m:begChr m:val="{"/>
                        <m:endChr m:val="}"/>
                        <m:ctrlP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by Gibbs sampler based on </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Finally, generating </a:t>
                </a:r>
                <a14:m>
                  <m:oMath xmlns:m="http://schemas.openxmlformats.org/officeDocument/2006/math">
                    <m:d>
                      <m:dPr>
                        <m:begChr m:val="{"/>
                        <m:endChr m:val="}"/>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2400" b="1" i="1" smtClean="0">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from the updated </a:t>
                </a:r>
                <a14:m>
                  <m:oMath xmlns:m="http://schemas.openxmlformats.org/officeDocument/2006/math">
                    <m:d>
                      <m:dPr>
                        <m:begChr m:val="{"/>
                        <m:endChr m:val="}"/>
                        <m:ctrlPr>
                          <a:rPr lang="en-US" sz="2400" b="0" i="1">
                            <a:solidFill>
                              <a:schemeClr val="tx1"/>
                            </a:solidFill>
                            <a:latin typeface="Cambria Math" panose="02040503050406030204" pitchFamily="18" charset="0"/>
                            <a:ea typeface="Open Sans" panose="020B0606030504020204" pitchFamily="34" charset="0"/>
                            <a:cs typeface="Open Sans" panose="020B0606030504020204" pitchFamily="34" charset="0"/>
                          </a:rPr>
                        </m:ctrlPr>
                      </m:dPr>
                      <m:e>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𝝁</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ctrlPr>
                          </m:sSubSupPr>
                          <m:e>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𝚺</m:t>
                            </m:r>
                          </m:e>
                          <m:sub>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𝑑𝑐</m:t>
                            </m:r>
                          </m:sub>
                          <m:sup>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𝑘</m:t>
                            </m:r>
                            <m:r>
                              <a:rPr lang="en-US" sz="2400" i="1">
                                <a:solidFill>
                                  <a:schemeClr val="tx1"/>
                                </a:solidFill>
                                <a:latin typeface="Cambria Math" panose="02040503050406030204" pitchFamily="18" charset="0"/>
                                <a:ea typeface="等线" panose="02010600030101010101" pitchFamily="2" charset="-122"/>
                                <a:cs typeface="Times New Roman" panose="02020603050405020304" pitchFamily="18" charset="0"/>
                              </a:rPr>
                              <m:t>)</m:t>
                            </m:r>
                          </m:sup>
                        </m:sSubSup>
                      </m:e>
                    </m:d>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914400" lvl="1" indent="-457200" algn="l">
                  <a:buFont typeface="+mj-lt"/>
                  <a:buAutoNum type="arabicParenR" startAt="3"/>
                </a:pP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241" name="TextBox 240">
                <a:extLst>
                  <a:ext uri="{FF2B5EF4-FFF2-40B4-BE49-F238E27FC236}">
                    <a16:creationId xmlns:a16="http://schemas.microsoft.com/office/drawing/2014/main" id="{289F4C29-97DA-4889-85D4-4718B5EF9EE5}"/>
                  </a:ext>
                </a:extLst>
              </p:cNvPr>
              <p:cNvSpPr txBox="1">
                <a:spLocks noRot="1" noChangeAspect="1" noMove="1" noResize="1" noEditPoints="1" noAdjustHandles="1" noChangeArrowheads="1" noChangeShapeType="1" noTextEdit="1"/>
              </p:cNvSpPr>
              <p:nvPr/>
            </p:nvSpPr>
            <p:spPr>
              <a:xfrm>
                <a:off x="22326598" y="7310735"/>
                <a:ext cx="10058400" cy="4424096"/>
              </a:xfrm>
              <a:prstGeom prst="rect">
                <a:avLst/>
              </a:prstGeom>
              <a:blipFill>
                <a:blip r:embed="rId6"/>
                <a:stretch>
                  <a:fillRect t="-413"/>
                </a:stretch>
              </a:blipFill>
            </p:spPr>
            <p:txBody>
              <a:bodyPr/>
              <a:lstStyle/>
              <a:p>
                <a:r>
                  <a:rPr lang="en-US">
                    <a:noFill/>
                  </a:rPr>
                  <a:t> </a:t>
                </a:r>
              </a:p>
            </p:txBody>
          </p:sp>
        </mc:Fallback>
      </mc:AlternateContent>
      <p:sp>
        <p:nvSpPr>
          <p:cNvPr id="249" name="TextBox 248">
            <a:extLst>
              <a:ext uri="{FF2B5EF4-FFF2-40B4-BE49-F238E27FC236}">
                <a16:creationId xmlns:a16="http://schemas.microsoft.com/office/drawing/2014/main" id="{E7F5A37C-2B6C-4404-91FF-0640D04BD011}"/>
              </a:ext>
            </a:extLst>
          </p:cNvPr>
          <p:cNvSpPr txBox="1"/>
          <p:nvPr/>
        </p:nvSpPr>
        <p:spPr>
          <a:xfrm>
            <a:off x="33147000" y="7424467"/>
            <a:ext cx="10058400" cy="7294305"/>
          </a:xfrm>
          <a:prstGeom prst="rect">
            <a:avLst/>
          </a:prstGeom>
          <a:noFill/>
        </p:spPr>
        <p:txBody>
          <a:bodyPr wrap="square" rtlCol="0">
            <a:spAutoFit/>
          </a:bodyPr>
          <a:lstStyle>
            <a:defPPr>
              <a:defRPr kern="1200" smtId="4294967295"/>
            </a:defPPr>
          </a:lstStyle>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2: neurons with unknown labels</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same settings as simulation 1. The trace plot of clustering for 1000 iterations.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3: a harder clustering problem</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30 neurons in each cluster. In each cluster, there are some neurons with weak signal (hard to cluster).</a:t>
            </a:r>
          </a:p>
        </p:txBody>
      </p:sp>
      <mc:AlternateContent xmlns:mc="http://schemas.openxmlformats.org/markup-compatibility/2006" xmlns:a14="http://schemas.microsoft.com/office/drawing/2010/main">
        <mc:Choice Requires="a14">
          <p:sp>
            <p:nvSpPr>
              <p:cNvPr id="306" name="TextBox 305">
                <a:extLst>
                  <a:ext uri="{FF2B5EF4-FFF2-40B4-BE49-F238E27FC236}">
                    <a16:creationId xmlns:a16="http://schemas.microsoft.com/office/drawing/2014/main" id="{52719D96-727F-42F6-8B2A-AA919B98673D}"/>
                  </a:ext>
                </a:extLst>
              </p:cNvPr>
              <p:cNvSpPr txBox="1"/>
              <p:nvPr/>
            </p:nvSpPr>
            <p:spPr>
              <a:xfrm>
                <a:off x="22326598" y="14028511"/>
                <a:ext cx="10058400" cy="14219277"/>
              </a:xfrm>
              <a:prstGeom prst="rect">
                <a:avLst/>
              </a:prstGeom>
              <a:noFill/>
            </p:spPr>
            <p:txBody>
              <a:bodyPr wrap="square" rtlCol="0">
                <a:spAutoFit/>
              </a:bodyPr>
              <a:lstStyle>
                <a:defPPr>
                  <a:defRPr kern="1200" smtId="4294967295"/>
                </a:defPPr>
              </a:lstStyle>
              <a:p>
                <a:pPr algn="l"/>
                <a:r>
                  <a:rPr lang="en-US" sz="3000" dirty="0">
                    <a:solidFill>
                      <a:schemeClr val="tx1"/>
                    </a:solidFill>
                    <a:latin typeface="Open Sans" panose="020B0606030504020204" pitchFamily="34" charset="0"/>
                    <a:ea typeface="Open Sans" panose="020B0606030504020204" pitchFamily="34" charset="0"/>
                    <a:cs typeface="Open Sans" panose="020B0606030504020204" pitchFamily="34" charset="0"/>
                  </a:rPr>
                  <a:t>Simulation 1: neurons with known labels</a:t>
                </a: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3 clusters, 10 neuron in each cluster. The dimension of latent vectors is </a:t>
                </a:r>
                <a14:m>
                  <m:oMath xmlns:m="http://schemas.openxmlformats.org/officeDocument/2006/math">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=2</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Run MCMC for 10,000 iterations. Some trace plots:</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averages of fitted mean firing rate and latent sate, from iteration 1000 to 10,000.</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306" name="TextBox 305">
                <a:extLst>
                  <a:ext uri="{FF2B5EF4-FFF2-40B4-BE49-F238E27FC236}">
                    <a16:creationId xmlns:a16="http://schemas.microsoft.com/office/drawing/2014/main" id="{52719D96-727F-42F6-8B2A-AA919B98673D}"/>
                  </a:ext>
                </a:extLst>
              </p:cNvPr>
              <p:cNvSpPr txBox="1">
                <a:spLocks noRot="1" noChangeAspect="1" noMove="1" noResize="1" noEditPoints="1" noAdjustHandles="1" noChangeArrowheads="1" noChangeShapeType="1" noTextEdit="1"/>
              </p:cNvSpPr>
              <p:nvPr/>
            </p:nvSpPr>
            <p:spPr>
              <a:xfrm>
                <a:off x="22326598" y="14028511"/>
                <a:ext cx="10058400" cy="14219277"/>
              </a:xfrm>
              <a:prstGeom prst="rect">
                <a:avLst/>
              </a:prstGeom>
              <a:blipFill>
                <a:blip r:embed="rId7"/>
                <a:stretch>
                  <a:fillRect l="-1394" t="-557" r="-606"/>
                </a:stretch>
              </a:blipFill>
            </p:spPr>
            <p:txBody>
              <a:bodyPr/>
              <a:lstStyle/>
              <a:p>
                <a:r>
                  <a:rPr lang="en-US">
                    <a:noFill/>
                  </a:rPr>
                  <a:t> </a:t>
                </a:r>
              </a:p>
            </p:txBody>
          </p:sp>
        </mc:Fallback>
      </mc:AlternateContent>
      <p:pic>
        <p:nvPicPr>
          <p:cNvPr id="1030" name="Picture 6" descr="University of Connecticut Brand Standards | Wordmarks and Logos">
            <a:extLst>
              <a:ext uri="{FF2B5EF4-FFF2-40B4-BE49-F238E27FC236}">
                <a16:creationId xmlns:a16="http://schemas.microsoft.com/office/drawing/2014/main" id="{0F60A315-CD36-450D-B59D-AA75FAC5C8A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4594800" y="860933"/>
            <a:ext cx="8077200" cy="538480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A3069884-FC66-41FE-B258-AC33F19440E2}"/>
              </a:ext>
            </a:extLst>
          </p:cNvPr>
          <p:cNvCxnSpPr/>
          <p:nvPr/>
        </p:nvCxnSpPr>
        <p:spPr bwMode="auto">
          <a:xfrm>
            <a:off x="33185100" y="914400"/>
            <a:ext cx="0" cy="5181600"/>
          </a:xfrm>
          <a:prstGeom prst="line">
            <a:avLst/>
          </a:prstGeom>
          <a:gradFill rotWithShape="1">
            <a:gsLst>
              <a:gs pos="0">
                <a:srgbClr val="800000"/>
              </a:gs>
              <a:gs pos="50000">
                <a:srgbClr val="800000">
                  <a:gamma/>
                  <a:tint val="73725"/>
                  <a:invGamma/>
                </a:srgbClr>
              </a:gs>
              <a:gs pos="100000">
                <a:srgbClr val="800000"/>
              </a:gs>
            </a:gsLst>
            <a:lin ang="5400000" scaled="1"/>
          </a:gradFill>
          <a:ln w="571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mc:AlternateContent xmlns:mc="http://schemas.openxmlformats.org/markup-compatibility/2006">
        <mc:Choice xmlns:a14="http://schemas.microsoft.com/office/drawing/2010/main" Requires="a14">
          <p:sp>
            <p:nvSpPr>
              <p:cNvPr id="29" name="TextBox 28">
                <a:extLst>
                  <a:ext uri="{FF2B5EF4-FFF2-40B4-BE49-F238E27FC236}">
                    <a16:creationId xmlns:a16="http://schemas.microsoft.com/office/drawing/2014/main" id="{7F80D296-5AEF-446F-B6DB-798C5151864C}"/>
                  </a:ext>
                </a:extLst>
              </p:cNvPr>
              <p:cNvSpPr txBox="1"/>
              <p:nvPr/>
            </p:nvSpPr>
            <p:spPr>
              <a:xfrm>
                <a:off x="11506200" y="17768160"/>
                <a:ext cx="10058400" cy="8872814"/>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practice, it’s impossible to know the number of clusters. One usual way is to implement the Dirichlet process mixtures (DPM) model. However, due to the nature of the problem, the number of neural population is finite but unknown. Therefore, using DPM is conceptually incorrect.</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Here, I choose to put prior on number of cluster directly with </a:t>
                </a:r>
                <a:r>
                  <a:rPr lang="en-US" sz="2400" dirty="0">
                    <a:solidFill>
                      <a:schemeClr val="tx1"/>
                    </a:solidFill>
                    <a:latin typeface="Open Sans" panose="020B0606030504020204" pitchFamily="34" charset="0"/>
                    <a:ea typeface="Open Sans" panose="020B0606030504020204" pitchFamily="34" charset="0"/>
                    <a:cs typeface="Open Sans" panose="020B0606030504020204" pitchFamily="34" charset="0"/>
                  </a:rPr>
                  <a:t>mixture of finite mixture (MFM) model</a:t>
                </a: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Besides the conceptual correctness, by using MFM, we can easily integrate the field knowledge about number of clusters into the model. Furthermore, MFM also has some better clustering properties than DPM. The MFM model:</a:t>
                </a:r>
              </a:p>
              <a:p>
                <a:pPr marL="0" marR="0" algn="l">
                  <a:lnSpc>
                    <a:spcPct val="107000"/>
                  </a:lnSpc>
                  <a:spcBef>
                    <a:spcPts val="0"/>
                  </a:spcBef>
                  <a:spcAft>
                    <a:spcPts val="800"/>
                  </a:spcAft>
                </a:pPr>
                <a14:m>
                  <m:oMath xmlns:m="http://schemas.openxmlformats.org/officeDocument/2006/math">
                    <m: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where</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𝑝</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is a </a:t>
                </a:r>
                <a:r>
                  <a:rPr lang="en-US" sz="2400" b="0" dirty="0" err="1">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p.m.f</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on </a:t>
                </a:r>
                <a14:m>
                  <m:oMath xmlns:m="http://schemas.openxmlformats.org/officeDocument/2006/math">
                    <m:d>
                      <m:dPr>
                        <m:begChr m:val="{"/>
                        <m:endChr m:val="}"/>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1,2,…</m:t>
                        </m:r>
                      </m:e>
                    </m:d>
                  </m:oMath>
                </a14:m>
                <a:endParaRPr lang="en-US" sz="2400" i="1" dirty="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𝜋</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𝜋</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e>
                    </m:d>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𝐷𝑖𝑟𝑖𝑐h𝑖𝑙𝑒</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b>
                    </m:sSub>
                    <m:box>
                      <m:box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boxPr>
                      <m:e>
                        <m:limUpp>
                          <m:limUp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limUp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e>
                          <m:lim>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d</m:t>
                            </m:r>
                            <m:r>
                              <m:rPr>
                                <m:nor/>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lim>
                        </m:limUpp>
                      </m:e>
                    </m:box>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𝝅</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m:rPr>
                            <m:sty m:val="p"/>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Θ</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sub>
                    </m:sSub>
                    <m:limUpp>
                      <m:limUp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limUpp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e>
                      <m:lim>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i</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m:rPr>
                            <m:nor/>
                          </m:rPr>
                          <a:rPr lang="en-US" sz="2400" b="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d</m:t>
                        </m:r>
                        <m:r>
                          <m:rPr>
                            <m:nor/>
                          </m:rPr>
                          <a:rPr lang="en-US" sz="24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lim>
                    </m:limUpp>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𝑯</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given</a:t>
                </a:r>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𝑘</m:t>
                    </m:r>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marL="0" marR="0" algn="l">
                  <a:lnSpc>
                    <a:spcPct val="107000"/>
                  </a:lnSpc>
                  <a:spcBef>
                    <a:spcPts val="0"/>
                  </a:spcBef>
                  <a:spcAft>
                    <a:spcPts val="800"/>
                  </a:spcAft>
                </a:pP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𝒀</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p>
                      <m:sSup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pPr>
                      <m:e>
                        <m:d>
                          <m:d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dPr>
                          <m:e>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𝑌</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𝑖𝑇</m:t>
                                </m:r>
                              </m:sub>
                            </m:sSub>
                          </m:e>
                        </m:d>
                      </m:e>
                      <m: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up>
                    </m:sSup>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𝑆𝑆𝑀</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𝑧</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sub>
                        </m:sSub>
                      </m:sub>
                    </m:s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a14:m>
                <a:r>
                  <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t>
                </a:r>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independently for </a:t>
                </a:r>
                <a14:m>
                  <m:oMath xmlns:m="http://schemas.openxmlformats.org/officeDocument/2006/math">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𝑖</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oMath>
                </a14:m>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given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b="1"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𝚯</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𝐾</m:t>
                        </m:r>
                      </m:sub>
                    </m:sSub>
                  </m:oMath>
                </a14:m>
                <a:r>
                  <a:rPr lang="en-US" sz="2400" b="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rPr>
                  <a:t> and </a:t>
                </a:r>
                <a14:m>
                  <m:oMath xmlns:m="http://schemas.openxmlformats.org/officeDocument/2006/math">
                    <m:sSub>
                      <m:sSubPr>
                        <m:ctrlP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𝑍</m:t>
                        </m:r>
                      </m:e>
                      <m:sub>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m:t>
                        </m:r>
                        <m:r>
                          <a:rPr lang="en-US" sz="24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𝑁</m:t>
                        </m:r>
                      </m:sub>
                    </m:sSub>
                  </m:oMath>
                </a14:m>
                <a:endParaRPr lang="en-US" sz="24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the following implementations, I simply put the geometric prior on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𝐾</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𝐺𝑒𝑜𝑚𝑎𝑡𝑟𝑖𝑐</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with </a:t>
                </a:r>
                <a14:m>
                  <m:oMath xmlns:m="http://schemas.openxmlformats.org/officeDocument/2006/math">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 = 0.2</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p:sp>
            <p:nvSpPr>
              <p:cNvPr id="29" name="TextBox 28">
                <a:extLst>
                  <a:ext uri="{FF2B5EF4-FFF2-40B4-BE49-F238E27FC236}">
                    <a16:creationId xmlns:a16="http://schemas.microsoft.com/office/drawing/2014/main" id="{7F80D296-5AEF-446F-B6DB-798C5151864C}"/>
                  </a:ext>
                </a:extLst>
              </p:cNvPr>
              <p:cNvSpPr txBox="1">
                <a:spLocks noRot="1" noChangeAspect="1" noMove="1" noResize="1" noEditPoints="1" noAdjustHandles="1" noChangeArrowheads="1" noChangeShapeType="1" noTextEdit="1"/>
              </p:cNvSpPr>
              <p:nvPr/>
            </p:nvSpPr>
            <p:spPr>
              <a:xfrm>
                <a:off x="11506200" y="17768160"/>
                <a:ext cx="10058400" cy="8872814"/>
              </a:xfrm>
              <a:prstGeom prst="rect">
                <a:avLst/>
              </a:prstGeom>
              <a:blipFill>
                <a:blip r:embed="rId9"/>
                <a:stretch>
                  <a:fillRect l="-970" t="-550" r="-788" b="-6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9" name="TextBox 78">
                <a:extLst>
                  <a:ext uri="{FF2B5EF4-FFF2-40B4-BE49-F238E27FC236}">
                    <a16:creationId xmlns:a16="http://schemas.microsoft.com/office/drawing/2014/main" id="{2363E7D9-CD5F-472E-8CA8-CB770A078719}"/>
                  </a:ext>
                </a:extLst>
              </p:cNvPr>
              <p:cNvSpPr txBox="1"/>
              <p:nvPr/>
            </p:nvSpPr>
            <p:spPr>
              <a:xfrm>
                <a:off x="22688003" y="10967063"/>
                <a:ext cx="1750416" cy="676660"/>
              </a:xfrm>
              <a:prstGeom prst="rect">
                <a:avLst/>
              </a:prstGeom>
              <a:noFill/>
            </p:spPr>
            <p:txBody>
              <a:bodyPr wrap="none" rtlCol="0">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3000" b="0" i="1" smtClean="0">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𝝁</m:t>
                          </m:r>
                        </m:e>
                        <m:sub>
                          <m:r>
                            <a:rPr lang="en-US" sz="3000" b="0" i="1">
                              <a:solidFill>
                                <a:prstClr val="black"/>
                              </a:solidFill>
                              <a:latin typeface="Cambria Math" panose="02040503050406030204" pitchFamily="18" charset="0"/>
                            </a:rPr>
                            <m:t>𝑑𝑐</m:t>
                          </m:r>
                        </m:sub>
                        <m:sup>
                          <m:r>
                            <a:rPr lang="en-US" sz="3000" b="0" i="1">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r>
                            <a:rPr lang="en-US" sz="3000" b="0" i="1">
                              <a:solidFill>
                                <a:prstClr val="black"/>
                              </a:solidFill>
                              <a:latin typeface="Cambria Math" panose="02040503050406030204" pitchFamily="18" charset="0"/>
                            </a:rPr>
                            <m:t>)</m:t>
                          </m:r>
                        </m:sup>
                      </m:sSubSup>
                      <m:r>
                        <a:rPr lang="en-US" sz="3000" b="0" i="1">
                          <a:solidFill>
                            <a:prstClr val="black"/>
                          </a:solidFill>
                          <a:latin typeface="Cambria Math" panose="02040503050406030204" pitchFamily="18" charset="0"/>
                        </a:rPr>
                        <m:t>,</m:t>
                      </m:r>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𝚺</m:t>
                          </m:r>
                        </m:e>
                        <m:sub>
                          <m:r>
                            <a:rPr lang="en-US" sz="3000" b="0" i="1">
                              <a:solidFill>
                                <a:prstClr val="black"/>
                              </a:solidFill>
                              <a:latin typeface="Cambria Math" panose="02040503050406030204" pitchFamily="18" charset="0"/>
                            </a:rPr>
                            <m:t>𝑑𝑐</m:t>
                          </m:r>
                        </m:sub>
                        <m:sup>
                          <m:r>
                            <a:rPr lang="en-US" sz="3000" b="0" i="1">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r>
                            <a:rPr lang="en-US" sz="3000" b="0" i="1">
                              <a:solidFill>
                                <a:prstClr val="black"/>
                              </a:solidFill>
                              <a:latin typeface="Cambria Math" panose="02040503050406030204" pitchFamily="18" charset="0"/>
                            </a:rPr>
                            <m:t>)</m:t>
                          </m:r>
                        </m:sup>
                      </m:sSubSup>
                    </m:oMath>
                  </m:oMathPara>
                </a14:m>
                <a:endParaRPr lang="en-US" sz="3000" b="0" dirty="0">
                  <a:solidFill>
                    <a:prstClr val="black"/>
                  </a:solidFill>
                  <a:latin typeface="Calibri" panose="020F0502020204030204"/>
                </a:endParaRPr>
              </a:p>
            </p:txBody>
          </p:sp>
        </mc:Choice>
        <mc:Fallback xmlns="">
          <p:sp>
            <p:nvSpPr>
              <p:cNvPr id="79" name="TextBox 78">
                <a:extLst>
                  <a:ext uri="{FF2B5EF4-FFF2-40B4-BE49-F238E27FC236}">
                    <a16:creationId xmlns:a16="http://schemas.microsoft.com/office/drawing/2014/main" id="{2363E7D9-CD5F-472E-8CA8-CB770A078719}"/>
                  </a:ext>
                </a:extLst>
              </p:cNvPr>
              <p:cNvSpPr txBox="1">
                <a:spLocks noRot="1" noChangeAspect="1" noMove="1" noResize="1" noEditPoints="1" noAdjustHandles="1" noChangeArrowheads="1" noChangeShapeType="1" noTextEdit="1"/>
              </p:cNvSpPr>
              <p:nvPr/>
            </p:nvSpPr>
            <p:spPr>
              <a:xfrm>
                <a:off x="22688003" y="10967063"/>
                <a:ext cx="1750416" cy="676660"/>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0" name="TextBox 79">
                <a:extLst>
                  <a:ext uri="{FF2B5EF4-FFF2-40B4-BE49-F238E27FC236}">
                    <a16:creationId xmlns:a16="http://schemas.microsoft.com/office/drawing/2014/main" id="{4CC825E4-F9A0-4AE1-9CE0-F9875DD3ADE3}"/>
                  </a:ext>
                </a:extLst>
              </p:cNvPr>
              <p:cNvSpPr txBox="1"/>
              <p:nvPr/>
            </p:nvSpPr>
            <p:spPr>
              <a:xfrm>
                <a:off x="26811612" y="11001675"/>
                <a:ext cx="1259086" cy="585288"/>
              </a:xfrm>
              <a:prstGeom prst="rect">
                <a:avLst/>
              </a:prstGeom>
              <a:noFill/>
            </p:spPr>
            <p:txBody>
              <a:bodyPr wrap="square">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3000" i="1" smtClean="0">
                              <a:solidFill>
                                <a:prstClr val="black"/>
                              </a:solidFill>
                              <a:latin typeface="Cambria Math" panose="02040503050406030204" pitchFamily="18" charset="0"/>
                            </a:rPr>
                          </m:ctrlPr>
                        </m:sSupPr>
                        <m:e>
                          <m:r>
                            <a:rPr lang="en-US" sz="3000" i="1">
                              <a:solidFill>
                                <a:prstClr val="black"/>
                              </a:solidFill>
                              <a:latin typeface="Cambria Math" panose="02040503050406030204" pitchFamily="18" charset="0"/>
                            </a:rPr>
                            <m:t>𝒅</m:t>
                          </m:r>
                        </m:e>
                        <m:sup>
                          <m:d>
                            <m:dPr>
                              <m:ctrlPr>
                                <a:rPr lang="en-US" sz="300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p>
                      <m:r>
                        <a:rPr lang="en-US" sz="3000" b="0">
                          <a:solidFill>
                            <a:prstClr val="black"/>
                          </a:solidFill>
                          <a:latin typeface="Cambria Math" panose="02040503050406030204" pitchFamily="18" charset="0"/>
                        </a:rPr>
                        <m:t>,</m:t>
                      </m:r>
                      <m:sSup>
                        <m:sSupPr>
                          <m:ctrlPr>
                            <a:rPr lang="en-US" sz="3000" b="0" i="1">
                              <a:solidFill>
                                <a:prstClr val="black"/>
                              </a:solidFill>
                              <a:latin typeface="Cambria Math" panose="02040503050406030204" pitchFamily="18" charset="0"/>
                            </a:rPr>
                          </m:ctrlPr>
                        </m:sSupPr>
                        <m:e>
                          <m:r>
                            <a:rPr lang="en-US" sz="3000" i="1">
                              <a:solidFill>
                                <a:prstClr val="black"/>
                              </a:solidFill>
                              <a:latin typeface="Cambria Math" panose="02040503050406030204" pitchFamily="18" charset="0"/>
                            </a:rPr>
                            <m:t>𝑪</m:t>
                          </m:r>
                        </m:e>
                        <m:sup>
                          <m:d>
                            <m:dPr>
                              <m:ctrlPr>
                                <a:rPr lang="en-US" sz="300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p>
                    </m:oMath>
                  </m:oMathPara>
                </a14:m>
                <a:endParaRPr lang="en-US" sz="3000" b="0" dirty="0">
                  <a:solidFill>
                    <a:prstClr val="black"/>
                  </a:solidFill>
                  <a:latin typeface="Calibri" panose="020F0502020204030204"/>
                </a:endParaRPr>
              </a:p>
            </p:txBody>
          </p:sp>
        </mc:Choice>
        <mc:Fallback xmlns="">
          <p:sp>
            <p:nvSpPr>
              <p:cNvPr id="80" name="TextBox 79">
                <a:extLst>
                  <a:ext uri="{FF2B5EF4-FFF2-40B4-BE49-F238E27FC236}">
                    <a16:creationId xmlns:a16="http://schemas.microsoft.com/office/drawing/2014/main" id="{4CC825E4-F9A0-4AE1-9CE0-F9875DD3ADE3}"/>
                  </a:ext>
                </a:extLst>
              </p:cNvPr>
              <p:cNvSpPr txBox="1">
                <a:spLocks noRot="1" noChangeAspect="1" noMove="1" noResize="1" noEditPoints="1" noAdjustHandles="1" noChangeArrowheads="1" noChangeShapeType="1" noTextEdit="1"/>
              </p:cNvSpPr>
              <p:nvPr/>
            </p:nvSpPr>
            <p:spPr>
              <a:xfrm>
                <a:off x="26811612" y="11001675"/>
                <a:ext cx="1259086" cy="585288"/>
              </a:xfrm>
              <a:prstGeom prst="rect">
                <a:avLst/>
              </a:prstGeom>
              <a:blipFill>
                <a:blip r:embed="rId11"/>
                <a:stretch>
                  <a:fillRect r="-2173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D219AD68-4B31-4905-928E-F91FC4ED53E5}"/>
                  </a:ext>
                </a:extLst>
              </p:cNvPr>
              <p:cNvSpPr txBox="1"/>
              <p:nvPr/>
            </p:nvSpPr>
            <p:spPr>
              <a:xfrm>
                <a:off x="28679923" y="10193932"/>
                <a:ext cx="3096473" cy="779124"/>
              </a:xfrm>
              <a:prstGeom prst="rect">
                <a:avLst/>
              </a:prstGeom>
              <a:noFill/>
            </p:spPr>
            <p:txBody>
              <a:bodyPr wrap="square">
                <a:spAutoFit/>
              </a:bodyPr>
              <a:lstStyle/>
              <a:p>
                <a:pPr algn="l" fontAlgn="auto">
                  <a:spcBef>
                    <a:spcPts val="0"/>
                  </a:spcBef>
                  <a:spcAft>
                    <a:spcPts val="0"/>
                  </a:spcAft>
                </a:pPr>
                <a14:m>
                  <m:oMath xmlns:m="http://schemas.openxmlformats.org/officeDocument/2006/math">
                    <m:d>
                      <m:dPr>
                        <m:begChr m:val="{"/>
                        <m:endChr m:val="}"/>
                        <m:ctrlPr>
                          <a:rPr lang="en-US" sz="3000" b="0" i="1" smtClean="0">
                            <a:solidFill>
                              <a:prstClr val="black"/>
                            </a:solidFill>
                            <a:latin typeface="Cambria Math" panose="02040503050406030204" pitchFamily="18" charset="0"/>
                            <a:ea typeface="等线" panose="02010600030101010101" pitchFamily="2" charset="-122"/>
                            <a:cs typeface="Times New Roman" panose="02020603050405020304" pitchFamily="18" charset="0"/>
                          </a:rPr>
                        </m:ctrlPr>
                      </m:dPr>
                      <m:e>
                        <m:sSubSup>
                          <m:sSubSupPr>
                            <m:ctrlPr>
                              <a:rPr lang="en-US" sz="3000" b="0" i="1">
                                <a:solidFill>
                                  <a:prstClr val="black"/>
                                </a:solidFill>
                                <a:latin typeface="Cambria Math" panose="02040503050406030204" pitchFamily="18" charset="0"/>
                              </a:rPr>
                            </m:ctrlPr>
                          </m:sSubSup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𝑑</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𝒄</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sup>
                        </m:sSubSup>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sSub>
                          <m:sSubPr>
                            <m:ctrlPr>
                              <a:rPr lang="en-US" sz="3000" b="0" i="1">
                                <a:solidFill>
                                  <a:prstClr val="black"/>
                                </a:solidFill>
                                <a:latin typeface="Cambria Math" panose="02040503050406030204" pitchFamily="18" charset="0"/>
                              </a:rPr>
                            </m:ctrlPr>
                          </m:sSubPr>
                          <m:e>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𝑧</m:t>
                            </m:r>
                          </m:e>
                          <m: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𝑖</m:t>
                            </m:r>
                          </m:sub>
                        </m:sSub>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m:t>
                        </m:r>
                        <m:r>
                          <a:rPr lang="en-US" sz="3000" b="0" i="1">
                            <a:solidFill>
                              <a:prstClr val="black"/>
                            </a:solidFill>
                            <a:latin typeface="Cambria Math" panose="02040503050406030204" pitchFamily="18" charset="0"/>
                            <a:ea typeface="等线" panose="02010600030101010101" pitchFamily="2" charset="-122"/>
                            <a:cs typeface="Times New Roman" panose="02020603050405020304" pitchFamily="18" charset="0"/>
                          </a:rPr>
                          <m:t>𝑘</m:t>
                        </m:r>
                      </m:e>
                    </m:d>
                  </m:oMath>
                </a14:m>
                <a:r>
                  <a:rPr lang="en-US" sz="3000" b="0" dirty="0">
                    <a:solidFill>
                      <a:prstClr val="black"/>
                    </a:solidFill>
                    <a:latin typeface="Calibri" panose="020F0502020204030204" pitchFamily="34" charset="0"/>
                    <a:ea typeface="等线" panose="02010600030101010101" pitchFamily="2" charset="-122"/>
                    <a:cs typeface="Times New Roman" panose="02020603050405020304" pitchFamily="18" charset="0"/>
                  </a:rPr>
                  <a:t> </a:t>
                </a:r>
                <a:endParaRPr lang="en-US" sz="3000" b="0" dirty="0">
                  <a:solidFill>
                    <a:prstClr val="black"/>
                  </a:solidFill>
                  <a:latin typeface="Calibri" panose="020F0502020204030204"/>
                </a:endParaRPr>
              </a:p>
            </p:txBody>
          </p:sp>
        </mc:Choice>
        <mc:Fallback xmlns="">
          <p:sp>
            <p:nvSpPr>
              <p:cNvPr id="81" name="TextBox 80">
                <a:extLst>
                  <a:ext uri="{FF2B5EF4-FFF2-40B4-BE49-F238E27FC236}">
                    <a16:creationId xmlns:a16="http://schemas.microsoft.com/office/drawing/2014/main" id="{D219AD68-4B31-4905-928E-F91FC4ED53E5}"/>
                  </a:ext>
                </a:extLst>
              </p:cNvPr>
              <p:cNvSpPr txBox="1">
                <a:spLocks noRot="1" noChangeAspect="1" noMove="1" noResize="1" noEditPoints="1" noAdjustHandles="1" noChangeArrowheads="1" noChangeShapeType="1" noTextEdit="1"/>
              </p:cNvSpPr>
              <p:nvPr/>
            </p:nvSpPr>
            <p:spPr>
              <a:xfrm>
                <a:off x="28679923" y="10193932"/>
                <a:ext cx="3096473" cy="779124"/>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44F4258B-4103-4BFF-B356-2CC6383E7772}"/>
                  </a:ext>
                </a:extLst>
              </p:cNvPr>
              <p:cNvSpPr txBox="1"/>
              <p:nvPr/>
            </p:nvSpPr>
            <p:spPr>
              <a:xfrm>
                <a:off x="28749961" y="11597600"/>
                <a:ext cx="3096473" cy="779124"/>
              </a:xfrm>
              <a:prstGeom prst="rect">
                <a:avLst/>
              </a:prstGeom>
              <a:noFill/>
            </p:spPr>
            <p:txBody>
              <a:bodyPr wrap="square">
                <a:spAutoFit/>
              </a:bodyPr>
              <a:lstStyle/>
              <a:p>
                <a:pPr algn="l" fontAlgn="auto">
                  <a:spcBef>
                    <a:spcPts val="0"/>
                  </a:spcBef>
                  <a:spcAft>
                    <a:spcPts val="0"/>
                  </a:spcAft>
                </a:pPr>
                <a14:m>
                  <m:oMathPara xmlns:m="http://schemas.openxmlformats.org/officeDocument/2006/math">
                    <m:oMathParaPr>
                      <m:jc m:val="centerGroup"/>
                    </m:oMathParaPr>
                    <m:oMath xmlns:m="http://schemas.openxmlformats.org/officeDocument/2006/math">
                      <m:d>
                        <m:dPr>
                          <m:begChr m:val="{"/>
                          <m:endChr m:val="}"/>
                          <m:sepChr m:val=","/>
                          <m:ctrlPr>
                            <a:rPr lang="en-US" sz="3000" b="0" i="1" smtClean="0">
                              <a:solidFill>
                                <a:prstClr val="black"/>
                              </a:solidFill>
                              <a:latin typeface="Cambria Math" panose="02040503050406030204" pitchFamily="18" charset="0"/>
                            </a:rPr>
                          </m:ctrlPr>
                        </m:dPr>
                        <m:e>
                          <m:sSubSup>
                            <m:sSubSupPr>
                              <m:ctrlPr>
                                <a:rPr lang="en-US" sz="3000" b="0" i="1">
                                  <a:solidFill>
                                    <a:prstClr val="black"/>
                                  </a:solidFill>
                                  <a:latin typeface="Cambria Math" panose="02040503050406030204" pitchFamily="18" charset="0"/>
                                </a:rPr>
                              </m:ctrlPr>
                            </m:sSubSupPr>
                            <m:e>
                              <m:r>
                                <a:rPr lang="en-US" sz="3000" b="0" i="1">
                                  <a:solidFill>
                                    <a:prstClr val="black"/>
                                  </a:solidFill>
                                  <a:latin typeface="Cambria Math" panose="02040503050406030204" pitchFamily="18" charset="0"/>
                                </a:rPr>
                                <m:t>𝑑</m:t>
                              </m:r>
                            </m:e>
                            <m:sub>
                              <m:r>
                                <a:rPr lang="en-US" sz="3000" b="0" i="1">
                                  <a:solidFill>
                                    <a:prstClr val="black"/>
                                  </a:solidFill>
                                  <a:latin typeface="Cambria Math" panose="020405030504060302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bSup>
                        </m:e>
                        <m:e>
                          <m:sSubSup>
                            <m:sSubSupPr>
                              <m:ctrlPr>
                                <a:rPr lang="en-US" sz="3000" b="0" i="1">
                                  <a:solidFill>
                                    <a:prstClr val="black"/>
                                  </a:solidFill>
                                  <a:latin typeface="Cambria Math" panose="02040503050406030204" pitchFamily="18" charset="0"/>
                                </a:rPr>
                              </m:ctrlPr>
                            </m:sSubSupPr>
                            <m:e>
                              <m:r>
                                <a:rPr lang="en-US" sz="3000" i="1">
                                  <a:solidFill>
                                    <a:prstClr val="black"/>
                                  </a:solidFill>
                                  <a:latin typeface="Cambria Math" panose="02040503050406030204" pitchFamily="18" charset="0"/>
                                </a:rPr>
                                <m:t>𝒄</m:t>
                              </m:r>
                            </m:e>
                            <m:sub>
                              <m:r>
                                <a:rPr lang="en-US" sz="3000" b="0" i="1">
                                  <a:solidFill>
                                    <a:prstClr val="black"/>
                                  </a:solidFill>
                                  <a:latin typeface="Cambria Math" panose="02040503050406030204" pitchFamily="18" charset="0"/>
                                </a:rPr>
                                <m:t>𝑖</m:t>
                              </m:r>
                            </m:sub>
                            <m:sup>
                              <m:d>
                                <m:dPr>
                                  <m:ctrlPr>
                                    <a:rPr lang="en-US" sz="3000" b="0" i="1">
                                      <a:solidFill>
                                        <a:prstClr val="black"/>
                                      </a:solidFill>
                                      <a:latin typeface="Cambria Math" panose="02040503050406030204" pitchFamily="18" charset="0"/>
                                    </a:rPr>
                                  </m:ctrlPr>
                                </m:dPr>
                                <m:e>
                                  <m:r>
                                    <a:rPr lang="en-US" sz="3000" b="0" i="1">
                                      <a:solidFill>
                                        <a:prstClr val="black"/>
                                      </a:solidFill>
                                      <a:latin typeface="Cambria Math" panose="02040503050406030204" pitchFamily="18" charset="0"/>
                                    </a:rPr>
                                    <m:t>𝑘</m:t>
                                  </m:r>
                                </m:e>
                              </m:d>
                            </m:sup>
                          </m:sSubSup>
                          <m:r>
                            <a:rPr lang="en-US" sz="3000" b="0">
                              <a:solidFill>
                                <a:prstClr val="black"/>
                              </a:solidFill>
                              <a:latin typeface="Cambria Math" panose="02040503050406030204" pitchFamily="18" charset="0"/>
                            </a:rPr>
                            <m:t>:</m:t>
                          </m:r>
                          <m:sSub>
                            <m:sSubPr>
                              <m:ctrlPr>
                                <a:rPr lang="en-US" sz="3000" b="0" i="1">
                                  <a:solidFill>
                                    <a:prstClr val="black"/>
                                  </a:solidFill>
                                  <a:latin typeface="Cambria Math" panose="02040503050406030204" pitchFamily="18" charset="0"/>
                                </a:rPr>
                              </m:ctrlPr>
                            </m:sSubPr>
                            <m:e>
                              <m:r>
                                <a:rPr lang="en-US" sz="3000" b="0" i="1">
                                  <a:solidFill>
                                    <a:prstClr val="black"/>
                                  </a:solidFill>
                                  <a:latin typeface="Cambria Math" panose="02040503050406030204" pitchFamily="18" charset="0"/>
                                </a:rPr>
                                <m:t>𝑧</m:t>
                              </m:r>
                            </m:e>
                            <m:sub>
                              <m:r>
                                <a:rPr lang="en-US" sz="3000" b="0" i="1">
                                  <a:solidFill>
                                    <a:prstClr val="black"/>
                                  </a:solidFill>
                                  <a:latin typeface="Cambria Math" panose="02040503050406030204" pitchFamily="18" charset="0"/>
                                </a:rPr>
                                <m:t>𝑖</m:t>
                              </m:r>
                            </m:sub>
                          </m:sSub>
                          <m:r>
                            <a:rPr lang="en-US" sz="3000" b="0">
                              <a:solidFill>
                                <a:prstClr val="black"/>
                              </a:solidFill>
                              <a:latin typeface="Cambria Math" panose="02040503050406030204" pitchFamily="18" charset="0"/>
                            </a:rPr>
                            <m:t>≠</m:t>
                          </m:r>
                          <m:r>
                            <a:rPr lang="en-US" sz="3000" b="0" i="1">
                              <a:solidFill>
                                <a:prstClr val="black"/>
                              </a:solidFill>
                              <a:latin typeface="Cambria Math" panose="02040503050406030204" pitchFamily="18" charset="0"/>
                            </a:rPr>
                            <m:t>𝑘</m:t>
                          </m:r>
                        </m:e>
                      </m:d>
                    </m:oMath>
                  </m:oMathPara>
                </a14:m>
                <a:endParaRPr lang="en-US" sz="3000" b="0" dirty="0">
                  <a:solidFill>
                    <a:prstClr val="black"/>
                  </a:solidFill>
                  <a:latin typeface="Calibri" panose="020F0502020204030204"/>
                </a:endParaRPr>
              </a:p>
            </p:txBody>
          </p:sp>
        </mc:Choice>
        <mc:Fallback xmlns="">
          <p:sp>
            <p:nvSpPr>
              <p:cNvPr id="82" name="TextBox 81">
                <a:extLst>
                  <a:ext uri="{FF2B5EF4-FFF2-40B4-BE49-F238E27FC236}">
                    <a16:creationId xmlns:a16="http://schemas.microsoft.com/office/drawing/2014/main" id="{44F4258B-4103-4BFF-B356-2CC6383E7772}"/>
                  </a:ext>
                </a:extLst>
              </p:cNvPr>
              <p:cNvSpPr txBox="1">
                <a:spLocks noRot="1" noChangeAspect="1" noMove="1" noResize="1" noEditPoints="1" noAdjustHandles="1" noChangeArrowheads="1" noChangeShapeType="1" noTextEdit="1"/>
              </p:cNvSpPr>
              <p:nvPr/>
            </p:nvSpPr>
            <p:spPr>
              <a:xfrm>
                <a:off x="28749961" y="11597600"/>
                <a:ext cx="3096473" cy="779124"/>
              </a:xfrm>
              <a:prstGeom prst="rect">
                <a:avLst/>
              </a:prstGeom>
              <a:blipFill>
                <a:blip r:embed="rId13"/>
                <a:stretch>
                  <a:fillRect/>
                </a:stretch>
              </a:blipFill>
            </p:spPr>
            <p:txBody>
              <a:bodyPr/>
              <a:lstStyle/>
              <a:p>
                <a:r>
                  <a:rPr lang="en-US">
                    <a:noFill/>
                  </a:rPr>
                  <a:t> </a:t>
                </a:r>
              </a:p>
            </p:txBody>
          </p:sp>
        </mc:Fallback>
      </mc:AlternateContent>
      <p:sp>
        <p:nvSpPr>
          <p:cNvPr id="83" name="Left Brace 82">
            <a:extLst>
              <a:ext uri="{FF2B5EF4-FFF2-40B4-BE49-F238E27FC236}">
                <a16:creationId xmlns:a16="http://schemas.microsoft.com/office/drawing/2014/main" id="{78E041DA-0413-4195-B9B1-8C8CD76285C3}"/>
              </a:ext>
            </a:extLst>
          </p:cNvPr>
          <p:cNvSpPr/>
          <p:nvPr/>
        </p:nvSpPr>
        <p:spPr>
          <a:xfrm>
            <a:off x="28403346" y="10571153"/>
            <a:ext cx="346615" cy="1431943"/>
          </a:xfrm>
          <a:prstGeom prst="leftBrace">
            <a:avLst>
              <a:gd name="adj1" fmla="val 28077"/>
              <a:gd name="adj2" fmla="val 50000"/>
            </a:avLst>
          </a:prstGeom>
          <a:noFill/>
          <a:ln w="19050" cap="flat" cmpd="sng" algn="ctr">
            <a:solidFill>
              <a:sysClr val="windowText" lastClr="000000"/>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000" b="0" i="0" u="none" strike="noStrike" kern="0" cap="none" spc="0" normalizeH="0" baseline="0" noProof="0">
              <a:ln>
                <a:noFill/>
              </a:ln>
              <a:solidFill>
                <a:prstClr val="black"/>
              </a:solidFill>
              <a:effectLst/>
              <a:uLnTx/>
              <a:uFillTx/>
              <a:latin typeface="Calibri" panose="020F0502020204030204"/>
              <a:ea typeface="+mn-ea"/>
              <a:cs typeface="+mn-cs"/>
            </a:endParaRPr>
          </a:p>
        </p:txBody>
      </p:sp>
      <p:cxnSp>
        <p:nvCxnSpPr>
          <p:cNvPr id="84" name="Straight Arrow Connector 83">
            <a:extLst>
              <a:ext uri="{FF2B5EF4-FFF2-40B4-BE49-F238E27FC236}">
                <a16:creationId xmlns:a16="http://schemas.microsoft.com/office/drawing/2014/main" id="{62D162C6-5F05-4BA1-989D-EF4FDFBC6CE9}"/>
              </a:ext>
            </a:extLst>
          </p:cNvPr>
          <p:cNvCxnSpPr>
            <a:cxnSpLocks/>
          </p:cNvCxnSpPr>
          <p:nvPr/>
        </p:nvCxnSpPr>
        <p:spPr>
          <a:xfrm flipV="1">
            <a:off x="24475337" y="11354479"/>
            <a:ext cx="2398559" cy="1"/>
          </a:xfrm>
          <a:prstGeom prst="straightConnector1">
            <a:avLst/>
          </a:prstGeom>
          <a:noFill/>
          <a:ln w="19050" cap="flat" cmpd="sng" algn="ctr">
            <a:solidFill>
              <a:sysClr val="windowText" lastClr="000000"/>
            </a:solidFill>
            <a:prstDash val="solid"/>
            <a:miter lim="800000"/>
            <a:tailEnd type="triangle"/>
          </a:ln>
          <a:effectLst/>
        </p:spPr>
      </p:cxnSp>
      <p:cxnSp>
        <p:nvCxnSpPr>
          <p:cNvPr id="85" name="Connector: Elbow 84">
            <a:extLst>
              <a:ext uri="{FF2B5EF4-FFF2-40B4-BE49-F238E27FC236}">
                <a16:creationId xmlns:a16="http://schemas.microsoft.com/office/drawing/2014/main" id="{EBC4605E-7BA4-452D-B080-CF4932FC5CD0}"/>
              </a:ext>
            </a:extLst>
          </p:cNvPr>
          <p:cNvCxnSpPr>
            <a:cxnSpLocks/>
            <a:endCxn id="79" idx="0"/>
          </p:cNvCxnSpPr>
          <p:nvPr/>
        </p:nvCxnSpPr>
        <p:spPr>
          <a:xfrm rot="10800000" flipV="1">
            <a:off x="23563211" y="10294943"/>
            <a:ext cx="5116712" cy="672120"/>
          </a:xfrm>
          <a:prstGeom prst="bentConnector2">
            <a:avLst/>
          </a:prstGeom>
          <a:noFill/>
          <a:ln w="19050" cap="flat" cmpd="sng" algn="ctr">
            <a:solidFill>
              <a:srgbClr val="FF0000"/>
            </a:solidFill>
            <a:prstDash val="sysDash"/>
            <a:miter lim="800000"/>
            <a:tailEnd type="triangle"/>
          </a:ln>
          <a:effectLst/>
        </p:spPr>
      </p:cxnSp>
      <p:cxnSp>
        <p:nvCxnSpPr>
          <p:cNvPr id="86" name="Connector: Elbow 85">
            <a:extLst>
              <a:ext uri="{FF2B5EF4-FFF2-40B4-BE49-F238E27FC236}">
                <a16:creationId xmlns:a16="http://schemas.microsoft.com/office/drawing/2014/main" id="{A39700E1-7B5D-42F1-8A0F-631D123D9FFE}"/>
              </a:ext>
            </a:extLst>
          </p:cNvPr>
          <p:cNvCxnSpPr>
            <a:cxnSpLocks/>
          </p:cNvCxnSpPr>
          <p:nvPr/>
        </p:nvCxnSpPr>
        <p:spPr>
          <a:xfrm>
            <a:off x="23595745" y="11773706"/>
            <a:ext cx="5154216" cy="477436"/>
          </a:xfrm>
          <a:prstGeom prst="bentConnector3">
            <a:avLst>
              <a:gd name="adj1" fmla="val -173"/>
            </a:avLst>
          </a:prstGeom>
          <a:noFill/>
          <a:ln w="19050" cap="flat" cmpd="sng" algn="ctr">
            <a:solidFill>
              <a:srgbClr val="FF0000"/>
            </a:solidFill>
            <a:prstDash val="sysDash"/>
            <a:miter lim="800000"/>
            <a:tailEnd type="triangle"/>
          </a:ln>
          <a:effectLst/>
        </p:spPr>
      </p:cxnSp>
      <p:sp>
        <p:nvSpPr>
          <p:cNvPr id="87" name="TextBox 86">
            <a:extLst>
              <a:ext uri="{FF2B5EF4-FFF2-40B4-BE49-F238E27FC236}">
                <a16:creationId xmlns:a16="http://schemas.microsoft.com/office/drawing/2014/main" id="{F7C20F84-BDB4-4AE4-A150-586D4B7BC340}"/>
              </a:ext>
            </a:extLst>
          </p:cNvPr>
          <p:cNvSpPr txBox="1"/>
          <p:nvPr/>
        </p:nvSpPr>
        <p:spPr>
          <a:xfrm>
            <a:off x="24677417" y="10784451"/>
            <a:ext cx="1888530" cy="1015663"/>
          </a:xfrm>
          <a:prstGeom prst="rect">
            <a:avLst/>
          </a:prstGeom>
          <a:noFill/>
        </p:spPr>
        <p:txBody>
          <a:bodyPr wrap="none" rtlCol="0">
            <a:spAutoFit/>
          </a:bodyPr>
          <a:lstStyle/>
          <a:p>
            <a:pPr fontAlgn="auto">
              <a:spcBef>
                <a:spcPts val="0"/>
              </a:spcBef>
              <a:spcAft>
                <a:spcPts val="0"/>
              </a:spcAft>
            </a:pPr>
            <a:r>
              <a:rPr lang="en-US" sz="3000" dirty="0">
                <a:solidFill>
                  <a:prstClr val="black"/>
                </a:solidFill>
                <a:latin typeface="Calibri" panose="020F0502020204030204"/>
              </a:rPr>
              <a:t>generating</a:t>
            </a:r>
          </a:p>
          <a:p>
            <a:pPr fontAlgn="auto">
              <a:spcBef>
                <a:spcPts val="0"/>
              </a:spcBef>
              <a:spcAft>
                <a:spcPts val="0"/>
              </a:spcAft>
            </a:pPr>
            <a:r>
              <a:rPr lang="en-US" sz="3000" dirty="0">
                <a:solidFill>
                  <a:prstClr val="black"/>
                </a:solidFill>
                <a:latin typeface="Calibri" panose="020F0502020204030204"/>
              </a:rPr>
              <a:t>process</a:t>
            </a:r>
          </a:p>
        </p:txBody>
      </p:sp>
      <p:sp>
        <p:nvSpPr>
          <p:cNvPr id="88" name="TextBox 87">
            <a:extLst>
              <a:ext uri="{FF2B5EF4-FFF2-40B4-BE49-F238E27FC236}">
                <a16:creationId xmlns:a16="http://schemas.microsoft.com/office/drawing/2014/main" id="{1B6024A7-A889-4FB1-93C5-798AB0390F43}"/>
              </a:ext>
            </a:extLst>
          </p:cNvPr>
          <p:cNvSpPr txBox="1"/>
          <p:nvPr/>
        </p:nvSpPr>
        <p:spPr>
          <a:xfrm>
            <a:off x="24917400" y="9647574"/>
            <a:ext cx="2833211" cy="553998"/>
          </a:xfrm>
          <a:prstGeom prst="rect">
            <a:avLst/>
          </a:prstGeom>
          <a:noFill/>
        </p:spPr>
        <p:txBody>
          <a:bodyPr wrap="none" rtlCol="0">
            <a:spAutoFit/>
          </a:bodyPr>
          <a:lstStyle/>
          <a:p>
            <a:pPr algn="l" fontAlgn="auto">
              <a:spcBef>
                <a:spcPts val="0"/>
              </a:spcBef>
              <a:spcAft>
                <a:spcPts val="0"/>
              </a:spcAft>
            </a:pPr>
            <a:r>
              <a:rPr lang="en-US" sz="3000" dirty="0">
                <a:solidFill>
                  <a:srgbClr val="FF0000"/>
                </a:solidFill>
                <a:latin typeface="Calibri" panose="020F0502020204030204"/>
              </a:rPr>
              <a:t>inference: step 1</a:t>
            </a:r>
          </a:p>
        </p:txBody>
      </p:sp>
      <p:sp>
        <p:nvSpPr>
          <p:cNvPr id="89" name="TextBox 88">
            <a:extLst>
              <a:ext uri="{FF2B5EF4-FFF2-40B4-BE49-F238E27FC236}">
                <a16:creationId xmlns:a16="http://schemas.microsoft.com/office/drawing/2014/main" id="{9B5D08FE-047D-4E12-BB74-942E50A36B20}"/>
              </a:ext>
            </a:extLst>
          </p:cNvPr>
          <p:cNvSpPr txBox="1"/>
          <p:nvPr/>
        </p:nvSpPr>
        <p:spPr>
          <a:xfrm>
            <a:off x="24917400" y="12251142"/>
            <a:ext cx="2833211" cy="553998"/>
          </a:xfrm>
          <a:prstGeom prst="rect">
            <a:avLst/>
          </a:prstGeom>
          <a:noFill/>
        </p:spPr>
        <p:txBody>
          <a:bodyPr wrap="none" rtlCol="0">
            <a:spAutoFit/>
          </a:bodyPr>
          <a:lstStyle/>
          <a:p>
            <a:pPr algn="l" fontAlgn="auto">
              <a:spcBef>
                <a:spcPts val="0"/>
              </a:spcBef>
              <a:spcAft>
                <a:spcPts val="0"/>
              </a:spcAft>
            </a:pPr>
            <a:r>
              <a:rPr lang="en-US" sz="3000" dirty="0">
                <a:solidFill>
                  <a:srgbClr val="FF0000"/>
                </a:solidFill>
                <a:latin typeface="Calibri" panose="020F0502020204030204"/>
              </a:rPr>
              <a:t>inference: step 2</a:t>
            </a:r>
          </a:p>
        </p:txBody>
      </p:sp>
      <p:sp>
        <p:nvSpPr>
          <p:cNvPr id="96" name="Rectangle 167">
            <a:extLst>
              <a:ext uri="{FF2B5EF4-FFF2-40B4-BE49-F238E27FC236}">
                <a16:creationId xmlns:a16="http://schemas.microsoft.com/office/drawing/2014/main" id="{A8D78A86-423B-466C-A02D-0D31AEFAC401}"/>
              </a:ext>
            </a:extLst>
          </p:cNvPr>
          <p:cNvSpPr>
            <a:spLocks noChangeArrowheads="1"/>
          </p:cNvSpPr>
          <p:nvPr/>
        </p:nvSpPr>
        <p:spPr bwMode="auto">
          <a:xfrm>
            <a:off x="11513457" y="26902215"/>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Inference</a:t>
            </a:r>
          </a:p>
        </p:txBody>
      </p:sp>
      <mc:AlternateContent xmlns:mc="http://schemas.openxmlformats.org/markup-compatibility/2006">
        <mc:Choice xmlns:a14="http://schemas.microsoft.com/office/drawing/2010/main" Requires="a14">
          <p:sp>
            <p:nvSpPr>
              <p:cNvPr id="97" name="TextBox 96">
                <a:extLst>
                  <a:ext uri="{FF2B5EF4-FFF2-40B4-BE49-F238E27FC236}">
                    <a16:creationId xmlns:a16="http://schemas.microsoft.com/office/drawing/2014/main" id="{2EE084B3-E65F-45AC-B492-CD03F14C66E9}"/>
                  </a:ext>
                </a:extLst>
              </p:cNvPr>
              <p:cNvSpPr txBox="1"/>
              <p:nvPr/>
            </p:nvSpPr>
            <p:spPr>
              <a:xfrm>
                <a:off x="11506200" y="27963485"/>
                <a:ext cx="10058400" cy="4707699"/>
              </a:xfrm>
              <a:prstGeom prst="rect">
                <a:avLst/>
              </a:prstGeom>
              <a:noFill/>
            </p:spPr>
            <p:txBody>
              <a:bodyPr wrap="square" rtlCol="0">
                <a:spAutoFit/>
              </a:bodyPr>
              <a:lstStyle>
                <a:defPPr>
                  <a:defRPr kern="1200" smtId="4294967295"/>
                </a:defPPr>
              </a:lstStyle>
              <a:p>
                <a:pPr algn="l"/>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posterior parameters are sampled by MCMC, with combinations of Gibbs sampler, no-U-turn sampler (NUTS) and normal approximation.</a:t>
                </a:r>
              </a:p>
              <a:p>
                <a:pPr algn="l"/>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MFM-related parameters: They are updated by the analog of partition-based algorithm in DPM.</a:t>
                </a:r>
              </a:p>
              <a:p>
                <a:pPr marL="914400" lvl="1" indent="-457200" algn="l">
                  <a:buFont typeface="+mj-lt"/>
                  <a:buAutoNum type="arabicParenR"/>
                </a:pPr>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latent state matrix </a:t>
                </a:r>
                <a14:m>
                  <m:oMath xmlns:m="http://schemas.openxmlformats.org/officeDocument/2006/math">
                    <m:sSup>
                      <m:sSupPr>
                        <m:ctrlPr>
                          <a:rPr lang="en-US" sz="2400" i="1" smtClean="0">
                            <a:solidFill>
                              <a:schemeClr val="tx1"/>
                            </a:solidFill>
                            <a:latin typeface="Cambria Math" panose="02040503050406030204" pitchFamily="18" charset="0"/>
                          </a:rPr>
                        </m:ctrlPr>
                      </m:sSupPr>
                      <m:e>
                        <m:r>
                          <a:rPr lang="en-US" sz="2400" i="1">
                            <a:solidFill>
                              <a:schemeClr val="tx1"/>
                            </a:solidFill>
                            <a:latin typeface="Cambria Math" panose="02040503050406030204" pitchFamily="18" charset="0"/>
                          </a:rPr>
                          <m:t>𝑿</m:t>
                        </m:r>
                      </m:e>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p>
                    <m:r>
                      <a:rPr lang="en-US" sz="2400" i="1">
                        <a:solidFill>
                          <a:schemeClr val="tx1"/>
                        </a:solidFill>
                        <a:latin typeface="Cambria Math" panose="02040503050406030204" pitchFamily="18" charset="0"/>
                      </a:rPr>
                      <m:t>=</m:t>
                    </m:r>
                    <m:d>
                      <m:dPr>
                        <m:ctrlPr>
                          <a:rPr lang="en-US" sz="2400" i="1">
                            <a:solidFill>
                              <a:schemeClr val="tx1"/>
                            </a:solidFill>
                            <a:latin typeface="Cambria Math" panose="02040503050406030204" pitchFamily="18" charset="0"/>
                          </a:rPr>
                        </m:ctrlPr>
                      </m:dPr>
                      <m:e>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1</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r>
                          <a:rPr lang="en-US" sz="2400" i="1">
                            <a:solidFill>
                              <a:schemeClr val="tx1"/>
                            </a:solidFill>
                            <a:latin typeface="Cambria Math" panose="02040503050406030204" pitchFamily="18" charset="0"/>
                          </a:rPr>
                          <m:t>,…,</m:t>
                        </m:r>
                        <m:sSubSup>
                          <m:sSubSupPr>
                            <m:ctrlPr>
                              <a:rPr lang="en-US" sz="2400" i="1">
                                <a:solidFill>
                                  <a:schemeClr val="tx1"/>
                                </a:solidFill>
                                <a:latin typeface="Cambria Math" panose="02040503050406030204" pitchFamily="18" charset="0"/>
                              </a:rPr>
                            </m:ctrlPr>
                          </m:sSubSupPr>
                          <m:e>
                            <m:r>
                              <a:rPr lang="en-US" sz="2400" i="1">
                                <a:solidFill>
                                  <a:schemeClr val="tx1"/>
                                </a:solidFill>
                                <a:latin typeface="Cambria Math" panose="02040503050406030204" pitchFamily="18" charset="0"/>
                              </a:rPr>
                              <m:t>𝒙</m:t>
                            </m:r>
                          </m:e>
                          <m:sub>
                            <m:r>
                              <a:rPr lang="en-US" sz="2400" i="1">
                                <a:solidFill>
                                  <a:schemeClr val="tx1"/>
                                </a:solidFill>
                                <a:latin typeface="Cambria Math" panose="02040503050406030204" pitchFamily="18" charset="0"/>
                              </a:rPr>
                              <m:t>𝑇</m:t>
                            </m:r>
                          </m:sub>
                          <m:sup>
                            <m:r>
                              <a:rPr lang="en-US" sz="2400" i="1">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𝑘</m:t>
                            </m:r>
                            <m:r>
                              <a:rPr lang="en-US" sz="2400" i="1">
                                <a:solidFill>
                                  <a:schemeClr val="tx1"/>
                                </a:solidFill>
                                <a:latin typeface="Cambria Math" panose="02040503050406030204" pitchFamily="18" charset="0"/>
                              </a:rPr>
                              <m:t>)</m:t>
                            </m:r>
                          </m:sup>
                        </m:sSubSup>
                      </m:e>
                    </m:d>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m:t>
                    </m:r>
                    <m:sSup>
                      <m:sSupPr>
                        <m:ctrlP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ctrlPr>
                      </m:sSupPr>
                      <m:e>
                        <m:r>
                          <a:rPr lang="pl-PL" sz="2400" b="0" i="1" dirty="0">
                            <a:solidFill>
                              <a:schemeClr val="tx1"/>
                            </a:solidFill>
                            <a:latin typeface="Cambria Math" panose="02040503050406030204" pitchFamily="18" charset="0"/>
                            <a:ea typeface="Cambria Math" panose="02040503050406030204" pitchFamily="18" charset="0"/>
                            <a:cs typeface="Open Sans" panose="020B0606030504020204" pitchFamily="34" charset="0"/>
                          </a:rPr>
                          <m:t>ℝ</m:t>
                        </m:r>
                      </m:e>
                      <m:sup>
                        <m:r>
                          <a:rPr lang="pl-PL" sz="2400" b="0" i="1" dirty="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m:t>
                        </m:r>
                        <m:r>
                          <a:rPr lang="en-US" sz="2400" b="0" i="1" dirty="0"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𝑇</m:t>
                        </m:r>
                      </m:sup>
                    </m:sSup>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First draw the sample without constraint and then project the sample to the constraint space by singular value decomposition (SVD). To update efficiently, use the Laplace-approximation. Due to unimodality and Markovian structure, the posterior mode can be found efficiently in </a:t>
                </a:r>
                <a14:m>
                  <m:oMath xmlns:m="http://schemas.openxmlformats.org/officeDocument/2006/math">
                    <m:r>
                      <m:rPr>
                        <m:sty m:val="p"/>
                      </m:rPr>
                      <a:rPr lang="el-GR"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Ο</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𝑇</m:t>
                    </m:r>
                    <m:r>
                      <a:rPr lang="en-US" sz="2400" b="0" i="1" smtClean="0">
                        <a:solidFill>
                          <a:schemeClr val="tx1"/>
                        </a:solidFill>
                        <a:latin typeface="Cambria Math" panose="02040503050406030204" pitchFamily="18" charset="0"/>
                        <a:ea typeface="Cambria Math" panose="02040503050406030204" pitchFamily="18" charset="0"/>
                        <a:cs typeface="Open Sans" panose="020B0606030504020204" pitchFamily="34" charset="0"/>
                      </a:rPr>
                      <m:t>)</m:t>
                    </m:r>
                  </m:oMath>
                </a14:m>
                <a:r>
                  <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p:txBody>
          </p:sp>
        </mc:Choice>
        <mc:Fallback>
          <p:sp>
            <p:nvSpPr>
              <p:cNvPr id="97" name="TextBox 96">
                <a:extLst>
                  <a:ext uri="{FF2B5EF4-FFF2-40B4-BE49-F238E27FC236}">
                    <a16:creationId xmlns:a16="http://schemas.microsoft.com/office/drawing/2014/main" id="{2EE084B3-E65F-45AC-B492-CD03F14C66E9}"/>
                  </a:ext>
                </a:extLst>
              </p:cNvPr>
              <p:cNvSpPr txBox="1">
                <a:spLocks noRot="1" noChangeAspect="1" noMove="1" noResize="1" noEditPoints="1" noAdjustHandles="1" noChangeArrowheads="1" noChangeShapeType="1" noTextEdit="1"/>
              </p:cNvSpPr>
              <p:nvPr/>
            </p:nvSpPr>
            <p:spPr>
              <a:xfrm>
                <a:off x="11506200" y="27963485"/>
                <a:ext cx="10058400" cy="4707699"/>
              </a:xfrm>
              <a:prstGeom prst="rect">
                <a:avLst/>
              </a:prstGeom>
              <a:blipFill>
                <a:blip r:embed="rId14"/>
                <a:stretch>
                  <a:fillRect l="-970" t="-1036" r="-788" b="-2073"/>
                </a:stretch>
              </a:blipFill>
            </p:spPr>
            <p:txBody>
              <a:bodyPr/>
              <a:lstStyle/>
              <a:p>
                <a:r>
                  <a:rPr lang="en-US">
                    <a:noFill/>
                  </a:rPr>
                  <a:t> </a:t>
                </a:r>
              </a:p>
            </p:txBody>
          </p:sp>
        </mc:Fallback>
      </mc:AlternateContent>
      <p:pic>
        <p:nvPicPr>
          <p:cNvPr id="90" name="Picture 89" descr="Chart&#10;&#10;Description automatically generated">
            <a:extLst>
              <a:ext uri="{FF2B5EF4-FFF2-40B4-BE49-F238E27FC236}">
                <a16:creationId xmlns:a16="http://schemas.microsoft.com/office/drawing/2014/main" id="{D39EDED9-A112-478A-B83D-DF492130031E}"/>
              </a:ext>
            </a:extLst>
          </p:cNvPr>
          <p:cNvPicPr>
            <a:picLocks noChangeAspect="1"/>
          </p:cNvPicPr>
          <p:nvPr/>
        </p:nvPicPr>
        <p:blipFill rotWithShape="1">
          <a:blip r:embed="rId15">
            <a:extLst>
              <a:ext uri="{28A0092B-C50C-407E-A947-70E740481C1C}">
                <a14:useLocalDpi xmlns:a14="http://schemas.microsoft.com/office/drawing/2010/main" val="0"/>
              </a:ext>
            </a:extLst>
          </a:blip>
          <a:srcRect t="-1" r="8336" b="-2989"/>
          <a:stretch/>
        </p:blipFill>
        <p:spPr>
          <a:xfrm>
            <a:off x="32384998" y="14772262"/>
            <a:ext cx="4875328" cy="3989001"/>
          </a:xfrm>
          <a:prstGeom prst="rect">
            <a:avLst/>
          </a:prstGeom>
        </p:spPr>
      </p:pic>
      <p:pic>
        <p:nvPicPr>
          <p:cNvPr id="92" name="Picture 91" descr="Chart, histogram&#10;&#10;Description automatically generated">
            <a:extLst>
              <a:ext uri="{FF2B5EF4-FFF2-40B4-BE49-F238E27FC236}">
                <a16:creationId xmlns:a16="http://schemas.microsoft.com/office/drawing/2014/main" id="{87049BB8-1E1B-4FF3-A019-7E1C85C8C882}"/>
              </a:ext>
            </a:extLst>
          </p:cNvPr>
          <p:cNvPicPr>
            <a:picLocks noChangeAspect="1"/>
          </p:cNvPicPr>
          <p:nvPr/>
        </p:nvPicPr>
        <p:blipFill>
          <a:blip r:embed="rId1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7245811" y="14416870"/>
            <a:ext cx="6554971" cy="4285676"/>
          </a:xfrm>
          <a:prstGeom prst="rect">
            <a:avLst/>
          </a:prstGeom>
        </p:spPr>
      </p:pic>
      <p:pic>
        <p:nvPicPr>
          <p:cNvPr id="100" name="Picture 99" descr="Chart, bar chart, histogram&#10;&#10;Description automatically generated">
            <a:extLst>
              <a:ext uri="{FF2B5EF4-FFF2-40B4-BE49-F238E27FC236}">
                <a16:creationId xmlns:a16="http://schemas.microsoft.com/office/drawing/2014/main" id="{CBEFF996-A03E-4A97-B0E9-7F2EC1A08E73}"/>
              </a:ext>
            </a:extLst>
          </p:cNvPr>
          <p:cNvPicPr>
            <a:picLocks noChangeAspect="1"/>
          </p:cNvPicPr>
          <p:nvPr/>
        </p:nvPicPr>
        <p:blipFill>
          <a:blip r:embed="rId1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605341" y="26037896"/>
            <a:ext cx="5113044" cy="4344959"/>
          </a:xfrm>
          <a:prstGeom prst="rect">
            <a:avLst/>
          </a:prstGeom>
        </p:spPr>
      </p:pic>
      <p:sp>
        <p:nvSpPr>
          <p:cNvPr id="110" name="Rectangle 167">
            <a:extLst>
              <a:ext uri="{FF2B5EF4-FFF2-40B4-BE49-F238E27FC236}">
                <a16:creationId xmlns:a16="http://schemas.microsoft.com/office/drawing/2014/main" id="{759B3B18-750C-46B9-92C2-768729439941}"/>
              </a:ext>
            </a:extLst>
          </p:cNvPr>
          <p:cNvSpPr>
            <a:spLocks noChangeArrowheads="1"/>
          </p:cNvSpPr>
          <p:nvPr/>
        </p:nvSpPr>
        <p:spPr bwMode="auto">
          <a:xfrm>
            <a:off x="33147000" y="18740624"/>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Application</a:t>
            </a:r>
          </a:p>
        </p:txBody>
      </p:sp>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D5A854FC-DBDD-4198-9AF2-77BFB3EEA45F}"/>
                  </a:ext>
                </a:extLst>
              </p:cNvPr>
              <p:cNvSpPr txBox="1"/>
              <p:nvPr/>
            </p:nvSpPr>
            <p:spPr>
              <a:xfrm>
                <a:off x="33147000" y="19817289"/>
                <a:ext cx="10058400" cy="1477328"/>
              </a:xfrm>
              <a:prstGeom prst="rect">
                <a:avLst/>
              </a:prstGeom>
              <a:noFill/>
            </p:spPr>
            <p:txBody>
              <a:bodyPr wrap="square" rtlCol="0">
                <a:spAutoFit/>
              </a:bodyPr>
              <a:lstStyle>
                <a:defPPr>
                  <a:defRPr kern="1200" smtId="4294967295"/>
                </a:defPPr>
              </a:lstStyle>
              <a:p>
                <a:pPr algn="l"/>
                <a:r>
                  <a:rPr lang="en-US" sz="3000" b="0" dirty="0">
                    <a:solidFill>
                      <a:schemeClr val="tx1"/>
                    </a:solidFill>
                    <a:latin typeface="Open Sans" panose="020B0606030504020204" pitchFamily="34" charset="0"/>
                    <a:ea typeface="Open Sans" panose="020B0606030504020204" pitchFamily="34" charset="0"/>
                    <a:cs typeface="Open Sans" panose="020B0606030504020204" pitchFamily="34" charset="0"/>
                  </a:rPr>
                  <a:t>57 neurons from 4 anatomical sites. Use 30 min recordings for clustering (bin size = 0.5s).  Set </a:t>
                </a:r>
                <a14:m>
                  <m:oMath xmlns:m="http://schemas.openxmlformats.org/officeDocument/2006/math">
                    <m:r>
                      <a:rPr lang="en-US" sz="30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𝑝</m:t>
                    </m:r>
                    <m:r>
                      <a:rPr lang="en-US" sz="3000" b="0" i="1" smtClean="0">
                        <a:solidFill>
                          <a:schemeClr val="tx1"/>
                        </a:solidFill>
                        <a:latin typeface="Cambria Math" panose="02040503050406030204" pitchFamily="18" charset="0"/>
                        <a:ea typeface="Open Sans" panose="020B0606030504020204" pitchFamily="34" charset="0"/>
                        <a:cs typeface="Open Sans" panose="020B0606030504020204" pitchFamily="34" charset="0"/>
                      </a:rPr>
                      <m:t>=4</m:t>
                    </m:r>
                  </m:oMath>
                </a14:m>
                <a:r>
                  <a:rPr lang="en-US" sz="30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algn="l"/>
                <a:r>
                  <a:rPr lang="en-US" sz="30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average results from iteration 1000 to 3000.</a:t>
                </a:r>
                <a:endParaRPr lang="en-US" sz="24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mc:Choice>
        <mc:Fallback xmlns="">
          <p:sp>
            <p:nvSpPr>
              <p:cNvPr id="112" name="TextBox 111">
                <a:extLst>
                  <a:ext uri="{FF2B5EF4-FFF2-40B4-BE49-F238E27FC236}">
                    <a16:creationId xmlns:a16="http://schemas.microsoft.com/office/drawing/2014/main" id="{D5A854FC-DBDD-4198-9AF2-77BFB3EEA45F}"/>
                  </a:ext>
                </a:extLst>
              </p:cNvPr>
              <p:cNvSpPr txBox="1">
                <a:spLocks noRot="1" noChangeAspect="1" noMove="1" noResize="1" noEditPoints="1" noAdjustHandles="1" noChangeArrowheads="1" noChangeShapeType="1" noTextEdit="1"/>
              </p:cNvSpPr>
              <p:nvPr/>
            </p:nvSpPr>
            <p:spPr>
              <a:xfrm>
                <a:off x="33147000" y="19817289"/>
                <a:ext cx="10058400" cy="1477328"/>
              </a:xfrm>
              <a:prstGeom prst="rect">
                <a:avLst/>
              </a:prstGeom>
              <a:blipFill>
                <a:blip r:embed="rId19"/>
                <a:stretch>
                  <a:fillRect l="-1455" t="-5372" b="-11983"/>
                </a:stretch>
              </a:blipFill>
            </p:spPr>
            <p:txBody>
              <a:bodyPr/>
              <a:lstStyle/>
              <a:p>
                <a:r>
                  <a:rPr lang="en-US">
                    <a:noFill/>
                  </a:rPr>
                  <a:t> </a:t>
                </a:r>
              </a:p>
            </p:txBody>
          </p:sp>
        </mc:Fallback>
      </mc:AlternateContent>
      <p:sp>
        <p:nvSpPr>
          <p:cNvPr id="117" name="Rectangle 167">
            <a:extLst>
              <a:ext uri="{FF2B5EF4-FFF2-40B4-BE49-F238E27FC236}">
                <a16:creationId xmlns:a16="http://schemas.microsoft.com/office/drawing/2014/main" id="{2B477471-01CE-46A7-B03C-3BF21410C574}"/>
              </a:ext>
            </a:extLst>
          </p:cNvPr>
          <p:cNvSpPr>
            <a:spLocks noChangeArrowheads="1"/>
          </p:cNvSpPr>
          <p:nvPr/>
        </p:nvSpPr>
        <p:spPr bwMode="auto">
          <a:xfrm>
            <a:off x="33147000" y="29177206"/>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References</a:t>
            </a:r>
          </a:p>
        </p:txBody>
      </p:sp>
      <p:sp>
        <p:nvSpPr>
          <p:cNvPr id="118" name="TextBox 19">
            <a:extLst>
              <a:ext uri="{FF2B5EF4-FFF2-40B4-BE49-F238E27FC236}">
                <a16:creationId xmlns:a16="http://schemas.microsoft.com/office/drawing/2014/main" id="{D0030D98-A760-45F5-83CC-A9C9CB25D03B}"/>
              </a:ext>
            </a:extLst>
          </p:cNvPr>
          <p:cNvSpPr txBox="1">
            <a:spLocks noChangeArrowheads="1"/>
          </p:cNvSpPr>
          <p:nvPr/>
        </p:nvSpPr>
        <p:spPr bwMode="auto">
          <a:xfrm>
            <a:off x="33147000" y="30336149"/>
            <a:ext cx="10058400" cy="19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l"/>
            <a:r>
              <a:rPr lang="en-US" sz="2400" b="0" dirty="0">
                <a:latin typeface="Open Sans" panose="020B0606030504020204" pitchFamily="34" charset="0"/>
                <a:ea typeface="Open Sans" panose="020B0606030504020204" pitchFamily="34" charset="0"/>
                <a:cs typeface="Open Sans" panose="020B0606030504020204" pitchFamily="34" charset="0"/>
              </a:rPr>
              <a:t>Macke, J. H. et al. Empirical models of spiking in neural populations. </a:t>
            </a:r>
            <a:r>
              <a:rPr lang="en-US" sz="2400" b="0" i="1" dirty="0">
                <a:latin typeface="Open Sans" panose="020B0606030504020204" pitchFamily="34" charset="0"/>
                <a:ea typeface="Open Sans" panose="020B0606030504020204" pitchFamily="34" charset="0"/>
                <a:cs typeface="Open Sans" panose="020B0606030504020204" pitchFamily="34" charset="0"/>
              </a:rPr>
              <a:t>Adv. Neural Inf. Process. Syst. </a:t>
            </a:r>
            <a:r>
              <a:rPr lang="en-US" sz="2400" b="0" dirty="0">
                <a:latin typeface="Open Sans" panose="020B0606030504020204" pitchFamily="34" charset="0"/>
                <a:ea typeface="Open Sans" panose="020B0606030504020204" pitchFamily="34" charset="0"/>
                <a:cs typeface="Open Sans" panose="020B0606030504020204" pitchFamily="34" charset="0"/>
              </a:rPr>
              <a:t>24, (2011).</a:t>
            </a:r>
          </a:p>
          <a:p>
            <a:pPr algn="l"/>
            <a:r>
              <a:rPr lang="en-US" sz="2400" b="0" dirty="0">
                <a:latin typeface="Open Sans" panose="020B0606030504020204" pitchFamily="34" charset="0"/>
                <a:ea typeface="Open Sans" panose="020B0606030504020204" pitchFamily="34" charset="0"/>
                <a:cs typeface="Open Sans" panose="020B0606030504020204" pitchFamily="34" charset="0"/>
              </a:rPr>
              <a:t>Miller, J. W. &amp; Harrison, M. T. Mixture models with a prior on the number of components. </a:t>
            </a:r>
            <a:r>
              <a:rPr lang="en-US" sz="2400" b="0" i="1" dirty="0">
                <a:latin typeface="Open Sans" panose="020B0606030504020204" pitchFamily="34" charset="0"/>
                <a:ea typeface="Open Sans" panose="020B0606030504020204" pitchFamily="34" charset="0"/>
                <a:cs typeface="Open Sans" panose="020B0606030504020204" pitchFamily="34" charset="0"/>
              </a:rPr>
              <a:t>J. Am. Stat. Assoc. </a:t>
            </a:r>
            <a:r>
              <a:rPr lang="en-US" sz="2400" b="0" dirty="0">
                <a:latin typeface="Open Sans" panose="020B0606030504020204" pitchFamily="34" charset="0"/>
                <a:ea typeface="Open Sans" panose="020B0606030504020204" pitchFamily="34" charset="0"/>
                <a:cs typeface="Open Sans" panose="020B0606030504020204" pitchFamily="34" charset="0"/>
              </a:rPr>
              <a:t>113, 340 (2018).</a:t>
            </a:r>
          </a:p>
          <a:p>
            <a:pPr algn="l"/>
            <a:endParaRPr lang="en-US" sz="2400" b="0" dirty="0">
              <a:latin typeface="Open Sans" panose="020B0606030504020204" pitchFamily="34" charset="0"/>
              <a:ea typeface="Open Sans" panose="020B0606030504020204" pitchFamily="34" charset="0"/>
              <a:cs typeface="Open Sans" panose="020B0606030504020204" pitchFamily="34" charset="0"/>
            </a:endParaRPr>
          </a:p>
        </p:txBody>
      </p:sp>
      <p:pic>
        <p:nvPicPr>
          <p:cNvPr id="102" name="Picture 101" descr="Graphical user interface&#10;&#10;Description automatically generated">
            <a:extLst>
              <a:ext uri="{FF2B5EF4-FFF2-40B4-BE49-F238E27FC236}">
                <a16:creationId xmlns:a16="http://schemas.microsoft.com/office/drawing/2014/main" id="{D6C6230D-BFC3-4DCB-9F1C-CF5AEC192417}"/>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2484208" y="21407208"/>
            <a:ext cx="6427003" cy="4820251"/>
          </a:xfrm>
          <a:prstGeom prst="rect">
            <a:avLst/>
          </a:prstGeom>
        </p:spPr>
      </p:pic>
      <p:pic>
        <p:nvPicPr>
          <p:cNvPr id="104" name="Picture 103" descr="Chart&#10;&#10;Description automatically generated">
            <a:extLst>
              <a:ext uri="{FF2B5EF4-FFF2-40B4-BE49-F238E27FC236}">
                <a16:creationId xmlns:a16="http://schemas.microsoft.com/office/drawing/2014/main" id="{18B5E829-295B-46E4-8B2D-81C99841800A}"/>
              </a:ext>
            </a:extLst>
          </p:cNvPr>
          <p:cNvPicPr>
            <a:picLocks noChangeAspect="1"/>
          </p:cNvPicPr>
          <p:nvPr/>
        </p:nvPicPr>
        <p:blipFill rotWithShape="1">
          <a:blip r:embed="rId21">
            <a:extLst>
              <a:ext uri="{28A0092B-C50C-407E-A947-70E740481C1C}">
                <a14:useLocalDpi xmlns:a14="http://schemas.microsoft.com/office/drawing/2010/main" val="0"/>
              </a:ext>
            </a:extLst>
          </a:blip>
          <a:srcRect r="6996"/>
          <a:stretch/>
        </p:blipFill>
        <p:spPr>
          <a:xfrm>
            <a:off x="38253551" y="21453449"/>
            <a:ext cx="5547232" cy="4473379"/>
          </a:xfrm>
          <a:prstGeom prst="rect">
            <a:avLst/>
          </a:prstGeom>
        </p:spPr>
      </p:pic>
      <p:sp>
        <p:nvSpPr>
          <p:cNvPr id="28" name="Rectangle 167">
            <a:extLst>
              <a:ext uri="{FF2B5EF4-FFF2-40B4-BE49-F238E27FC236}">
                <a16:creationId xmlns:a16="http://schemas.microsoft.com/office/drawing/2014/main" id="{55669B83-BFAF-407A-9439-04700D3AACA4}"/>
              </a:ext>
            </a:extLst>
          </p:cNvPr>
          <p:cNvSpPr>
            <a:spLocks noChangeArrowheads="1"/>
          </p:cNvSpPr>
          <p:nvPr/>
        </p:nvSpPr>
        <p:spPr bwMode="auto">
          <a:xfrm>
            <a:off x="11506200" y="16592519"/>
            <a:ext cx="10058400" cy="914400"/>
          </a:xfrm>
          <a:prstGeom prst="roundRect">
            <a:avLst/>
          </a:prstGeom>
          <a:solidFill>
            <a:srgbClr val="E64B3C"/>
          </a:solidFill>
          <a:ln w="9525">
            <a:noFill/>
            <a:miter lim="800000"/>
          </a:ln>
        </p:spPr>
        <p:txBody>
          <a:bodyPr wrap="none" lIns="137160" tIns="68580" rIns="137160" bIns="68580" anchor="ctr"/>
          <a:lstStyle>
            <a:defPPr>
              <a:defRPr kern="1200" smtId="4294967295"/>
            </a:defPPr>
          </a:lstStyle>
          <a:p>
            <a:pPr defTabSz="3762375"/>
            <a:r>
              <a:rPr lang="en-US" sz="3600" dirty="0">
                <a:solidFill>
                  <a:schemeClr val="bg1"/>
                </a:solidFill>
                <a:latin typeface="Nunito" panose="00000500000000000000" pitchFamily="2" charset="0"/>
              </a:rPr>
              <a:t>Models for Clustering: MFM</a:t>
            </a:r>
          </a:p>
        </p:txBody>
      </p:sp>
      <p:pic>
        <p:nvPicPr>
          <p:cNvPr id="4" name="Picture 3" descr="Graphical user interface, application&#10;&#10;Description automatically generated">
            <a:extLst>
              <a:ext uri="{FF2B5EF4-FFF2-40B4-BE49-F238E27FC236}">
                <a16:creationId xmlns:a16="http://schemas.microsoft.com/office/drawing/2014/main" id="{BE99BC3E-AA1A-49A0-9C2A-FEA420DA43E4}"/>
              </a:ext>
            </a:extLst>
          </p:cNvPr>
          <p:cNvPicPr>
            <a:picLocks noChangeAspect="1"/>
          </p:cNvPicPr>
          <p:nvPr/>
        </p:nvPicPr>
        <p:blipFill>
          <a:blip r:embed="rId2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412200" y="15675655"/>
            <a:ext cx="11077891" cy="8872814"/>
          </a:xfrm>
          <a:prstGeom prst="rect">
            <a:avLst/>
          </a:prstGeom>
        </p:spPr>
      </p:pic>
      <p:pic>
        <p:nvPicPr>
          <p:cNvPr id="6" name="Picture 5" descr="Diagram&#10;&#10;Description automatically generated with medium confidence">
            <a:extLst>
              <a:ext uri="{FF2B5EF4-FFF2-40B4-BE49-F238E27FC236}">
                <a16:creationId xmlns:a16="http://schemas.microsoft.com/office/drawing/2014/main" id="{A4EA2D97-97FE-46D8-B35B-59C8582D5BFA}"/>
              </a:ext>
            </a:extLst>
          </p:cNvPr>
          <p:cNvPicPr>
            <a:picLocks noChangeAspect="1"/>
          </p:cNvPicPr>
          <p:nvPr/>
        </p:nvPicPr>
        <p:blipFill>
          <a:blip r:embed="rId2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224915" y="8279930"/>
            <a:ext cx="10242992" cy="5323073"/>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ceptualpewter|09-2018"/>
</p:tagLst>
</file>

<file path=ppt/theme/theme1.xml><?xml version="1.0" encoding="utf-8"?>
<a:theme xmlns:a="http://schemas.openxmlformats.org/drawingml/2006/main" name="Default Desig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spDef>
    <a:ln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4635</TotalTime>
  <Words>1353</Words>
  <Application>Microsoft Office PowerPoint</Application>
  <PresentationFormat>Custom</PresentationFormat>
  <Paragraphs>127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Arial</vt:lpstr>
      <vt:lpstr>Open Sans</vt:lpstr>
      <vt:lpstr>Cambria Math</vt:lpstr>
      <vt:lpstr>Nunito</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wei ganchao</cp:lastModifiedBy>
  <cp:revision>165</cp:revision>
  <dcterms:modified xsi:type="dcterms:W3CDTF">2021-10-31T08:39:31Z</dcterms:modified>
  <cp:category>science research poster</cp:category>
</cp:coreProperties>
</file>

<file path=docProps/thumbnail.jpeg>
</file>